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74" r:id="rId4"/>
    <p:sldId id="275" r:id="rId5"/>
    <p:sldId id="277" r:id="rId6"/>
  </p:sldIdLst>
  <p:sldSz cx="11430000" cy="6400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78"/>
    <p:restoredTop sz="93951" autoAdjust="0"/>
  </p:normalViewPr>
  <p:slideViewPr>
    <p:cSldViewPr snapToGrid="0" snapToObjects="1" showGuides="1">
      <p:cViewPr varScale="1">
        <p:scale>
          <a:sx n="70" d="100"/>
          <a:sy n="70" d="100"/>
        </p:scale>
        <p:origin x="221" y="29"/>
      </p:cViewPr>
      <p:guideLst>
        <p:guide orient="horz" pos="2016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4542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300" y="685800"/>
            <a:ext cx="6121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6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4"/>
          <p:cNvGrpSpPr/>
          <p:nvPr/>
        </p:nvGrpSpPr>
        <p:grpSpPr>
          <a:xfrm>
            <a:off x="0" y="-302044"/>
            <a:ext cx="101600" cy="6743707"/>
            <a:chOff x="0" y="0"/>
            <a:chExt cx="101600" cy="6743706"/>
          </a:xfrm>
        </p:grpSpPr>
        <p:sp>
          <p:nvSpPr>
            <p:cNvPr id="41" name="Shape 41"/>
            <p:cNvSpPr/>
            <p:nvPr/>
          </p:nvSpPr>
          <p:spPr>
            <a:xfrm>
              <a:off x="0" y="2019301"/>
              <a:ext cx="101600" cy="4724405"/>
            </a:xfrm>
            <a:prstGeom prst="rect">
              <a:avLst/>
            </a:prstGeom>
            <a:solidFill>
              <a:srgbClr val="37609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0" y="927101"/>
              <a:ext cx="101600" cy="1092202"/>
            </a:xfrm>
            <a:prstGeom prst="rect">
              <a:avLst/>
            </a:prstGeom>
            <a:solidFill>
              <a:srgbClr val="FF6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-1"/>
              <a:ext cx="101600" cy="927103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648222" y="75155"/>
            <a:ext cx="10287001" cy="10668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half" idx="1"/>
          </p:nvPr>
        </p:nvSpPr>
        <p:spPr>
          <a:xfrm>
            <a:off x="822019" y="1523329"/>
            <a:ext cx="5048252" cy="422423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hape 48"/>
          <p:cNvSpPr/>
          <p:nvPr/>
        </p:nvSpPr>
        <p:spPr>
          <a:xfrm>
            <a:off x="0" y="625058"/>
            <a:ext cx="101600" cy="1358902"/>
          </a:xfrm>
          <a:prstGeom prst="rect">
            <a:avLst/>
          </a:prstGeom>
          <a:solidFill>
            <a:srgbClr val="00A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0" y="-302044"/>
            <a:ext cx="101600" cy="1143003"/>
          </a:xfrm>
          <a:prstGeom prst="rect">
            <a:avLst/>
          </a:prstGeom>
          <a:solidFill>
            <a:srgbClr val="02D1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2836398"/>
            <a:ext cx="101600" cy="3564402"/>
          </a:xfrm>
          <a:prstGeom prst="rect">
            <a:avLst/>
          </a:prstGeom>
          <a:solidFill>
            <a:srgbClr val="FD640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1907758"/>
            <a:ext cx="101600" cy="2980202"/>
          </a:xfrm>
          <a:prstGeom prst="rect">
            <a:avLst/>
          </a:prstGeom>
          <a:solidFill>
            <a:srgbClr val="FFBC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7"/>
          <p:cNvGrpSpPr/>
          <p:nvPr/>
        </p:nvGrpSpPr>
        <p:grpSpPr>
          <a:xfrm>
            <a:off x="0" y="-302044"/>
            <a:ext cx="101600" cy="6743707"/>
            <a:chOff x="0" y="0"/>
            <a:chExt cx="101600" cy="6743706"/>
          </a:xfrm>
        </p:grpSpPr>
        <p:sp>
          <p:nvSpPr>
            <p:cNvPr id="74" name="Shape 74"/>
            <p:cNvSpPr/>
            <p:nvPr/>
          </p:nvSpPr>
          <p:spPr>
            <a:xfrm>
              <a:off x="0" y="2019301"/>
              <a:ext cx="101600" cy="4724405"/>
            </a:xfrm>
            <a:prstGeom prst="rect">
              <a:avLst/>
            </a:prstGeom>
            <a:solidFill>
              <a:srgbClr val="37609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0" y="927101"/>
              <a:ext cx="101600" cy="1092202"/>
            </a:xfrm>
            <a:prstGeom prst="rect">
              <a:avLst/>
            </a:prstGeom>
            <a:solidFill>
              <a:srgbClr val="FF6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-1"/>
              <a:ext cx="101600" cy="927103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9" name="Shape 79"/>
          <p:cNvSpPr/>
          <p:nvPr/>
        </p:nvSpPr>
        <p:spPr>
          <a:xfrm>
            <a:off x="0" y="625058"/>
            <a:ext cx="101600" cy="1358902"/>
          </a:xfrm>
          <a:prstGeom prst="rect">
            <a:avLst/>
          </a:prstGeom>
          <a:solidFill>
            <a:srgbClr val="00A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0" y="-302044"/>
            <a:ext cx="101600" cy="1143003"/>
          </a:xfrm>
          <a:prstGeom prst="rect">
            <a:avLst/>
          </a:prstGeom>
          <a:solidFill>
            <a:srgbClr val="02D1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0" y="2836398"/>
            <a:ext cx="101600" cy="3564402"/>
          </a:xfrm>
          <a:prstGeom prst="rect">
            <a:avLst/>
          </a:prstGeom>
          <a:solidFill>
            <a:srgbClr val="FD640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0" y="1907758"/>
            <a:ext cx="101600" cy="2980202"/>
          </a:xfrm>
          <a:prstGeom prst="rect">
            <a:avLst/>
          </a:prstGeom>
          <a:solidFill>
            <a:srgbClr val="FFBC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648222" y="76074"/>
            <a:ext cx="10287001" cy="10668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822021" y="1255609"/>
            <a:ext cx="10287001" cy="422423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7932878" y="5797974"/>
            <a:ext cx="258623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2281237" y="1075134"/>
            <a:ext cx="6867526" cy="2166938"/>
          </a:xfrm>
          <a:prstGeom prst="rect">
            <a:avLst/>
          </a:prstGeom>
        </p:spPr>
        <p:txBody>
          <a:bodyPr lIns="33337" tIns="33337" rIns="33337" bIns="33337" anchor="b"/>
          <a:lstStyle>
            <a:lvl1pPr algn="ctr" defTabSz="272626">
              <a:defRPr sz="5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2281237" y="3300412"/>
            <a:ext cx="6867526" cy="741760"/>
          </a:xfrm>
          <a:prstGeom prst="rect">
            <a:avLst/>
          </a:prstGeom>
        </p:spPr>
        <p:txBody>
          <a:bodyPr lIns="33337" tIns="33337" rIns="33337" bIns="33337"/>
          <a:lstStyle>
            <a:lvl1pPr marL="0" indent="0" algn="ctr" defTabSz="272626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272626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272626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272626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272626">
              <a:spcBef>
                <a:spcPts val="0"/>
              </a:spcBef>
              <a:buSzTx/>
              <a:buFontTx/>
              <a:buNone/>
              <a:defRPr sz="20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5593472" y="6071592"/>
            <a:ext cx="234722" cy="231776"/>
          </a:xfrm>
          <a:prstGeom prst="rect">
            <a:avLst/>
          </a:prstGeom>
        </p:spPr>
        <p:txBody>
          <a:bodyPr lIns="33337" tIns="33337" rIns="33337" bIns="33337"/>
          <a:lstStyle>
            <a:lvl1pPr defTabSz="272626">
              <a:defRPr sz="11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813646" y="444500"/>
            <a:ext cx="9802708" cy="1066800"/>
          </a:xfrm>
          <a:prstGeom prst="rect">
            <a:avLst/>
          </a:prstGeom>
        </p:spPr>
        <p:txBody>
          <a:bodyPr lIns="23706" tIns="23706" rIns="23706" bIns="23706"/>
          <a:lstStyle>
            <a:lvl1pPr defTabSz="385233">
              <a:defRPr sz="4200">
                <a:solidFill>
                  <a:srgbClr val="33333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xfrm>
            <a:off x="813646" y="1511300"/>
            <a:ext cx="9802708" cy="4296834"/>
          </a:xfrm>
          <a:prstGeom prst="rect">
            <a:avLst/>
          </a:prstGeom>
        </p:spPr>
        <p:txBody>
          <a:bodyPr lIns="23706" tIns="23706" rIns="23706" bIns="23706"/>
          <a:lstStyle>
            <a:lvl1pPr marL="293076" indent="-293076" defTabSz="385233">
              <a:spcBef>
                <a:spcPts val="2700"/>
              </a:spcBef>
              <a:buSzPct val="75000"/>
              <a:buFontTx/>
              <a:defRPr sz="2400">
                <a:solidFill>
                  <a:srgbClr val="515151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  <a:lvl2pPr marL="928076" indent="-293076" defTabSz="385233">
              <a:spcBef>
                <a:spcPts val="2700"/>
              </a:spcBef>
              <a:buSzPct val="75000"/>
              <a:buFontTx/>
              <a:buChar char="•"/>
              <a:defRPr sz="2400">
                <a:solidFill>
                  <a:srgbClr val="515151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2pPr>
            <a:lvl3pPr marL="1563076" indent="-293076" defTabSz="385233">
              <a:spcBef>
                <a:spcPts val="2700"/>
              </a:spcBef>
              <a:buSzPct val="75000"/>
              <a:buFontTx/>
              <a:defRPr sz="2400">
                <a:solidFill>
                  <a:srgbClr val="515151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3pPr>
            <a:lvl4pPr marL="2198076" indent="-293076" defTabSz="385233">
              <a:spcBef>
                <a:spcPts val="2700"/>
              </a:spcBef>
              <a:buSzPct val="75000"/>
              <a:buFontTx/>
              <a:buChar char="•"/>
              <a:defRPr sz="2400">
                <a:solidFill>
                  <a:srgbClr val="515151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4pPr>
            <a:lvl5pPr marL="2833076" indent="-293076" defTabSz="385233">
              <a:spcBef>
                <a:spcPts val="2700"/>
              </a:spcBef>
              <a:buSzPct val="75000"/>
              <a:buFontTx/>
              <a:buChar char="•"/>
              <a:defRPr sz="2400">
                <a:solidFill>
                  <a:srgbClr val="515151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xfrm>
            <a:off x="11106522" y="6104466"/>
            <a:ext cx="187216" cy="183799"/>
          </a:xfrm>
          <a:prstGeom prst="rect">
            <a:avLst/>
          </a:prstGeom>
        </p:spPr>
        <p:txBody>
          <a:bodyPr lIns="23706" tIns="23706" rIns="23706" bIns="23706"/>
          <a:lstStyle>
            <a:lvl1pPr defTabSz="385233">
              <a:defRPr sz="900" b="0">
                <a:solidFill>
                  <a:srgbClr val="929292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/>
        </p:nvSpPr>
        <p:spPr>
          <a:xfrm>
            <a:off x="25399" y="5763491"/>
            <a:ext cx="1433484" cy="637310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56895" tIns="56895" rIns="56895" bIns="56895" anchor="ctr"/>
          <a:lstStyle/>
          <a:p>
            <a:pPr algn="ctr" defTabSz="1137919"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8087979" y="-1"/>
            <a:ext cx="3316621" cy="1179552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56895" tIns="56895" rIns="56895" bIns="56895" anchor="ctr"/>
          <a:lstStyle/>
          <a:p>
            <a:pPr algn="ctr" defTabSz="1137919"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0" y="625058"/>
            <a:ext cx="101600" cy="1358902"/>
          </a:xfrm>
          <a:prstGeom prst="rect">
            <a:avLst/>
          </a:prstGeom>
          <a:solidFill>
            <a:srgbClr val="00A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0" y="-302044"/>
            <a:ext cx="101600" cy="1143003"/>
          </a:xfrm>
          <a:prstGeom prst="rect">
            <a:avLst/>
          </a:prstGeom>
          <a:solidFill>
            <a:srgbClr val="02D1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0" y="2836398"/>
            <a:ext cx="101600" cy="3564402"/>
          </a:xfrm>
          <a:prstGeom prst="rect">
            <a:avLst/>
          </a:prstGeom>
          <a:solidFill>
            <a:srgbClr val="FD640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0" y="1907758"/>
            <a:ext cx="101600" cy="2980202"/>
          </a:xfrm>
          <a:prstGeom prst="rect">
            <a:avLst/>
          </a:prstGeom>
          <a:solidFill>
            <a:srgbClr val="FFBC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sldNum" sz="quarter" idx="2"/>
          </p:nvPr>
        </p:nvSpPr>
        <p:spPr>
          <a:xfrm>
            <a:off x="8180493" y="5761143"/>
            <a:ext cx="2655148" cy="342901"/>
          </a:xfrm>
          <a:prstGeom prst="rect">
            <a:avLst/>
          </a:prstGeom>
        </p:spPr>
        <p:txBody>
          <a:bodyPr wrap="square" lIns="56895" tIns="56895" rIns="56895" bIns="56895" anchor="ctr"/>
          <a:lstStyle>
            <a:lvl1pPr algn="r" defTabSz="1137919">
              <a:defRPr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469899" y="6068906"/>
            <a:ext cx="1049020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23706" tIns="23706" rIns="23706" bIns="23706" anchor="ctr"/>
          <a:lstStyle/>
          <a:p>
            <a:pPr defTabSz="568959">
              <a:defRPr sz="400"/>
            </a:pPr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pic" idx="13"/>
          </p:nvPr>
        </p:nvSpPr>
        <p:spPr>
          <a:xfrm>
            <a:off x="469899" y="657859"/>
            <a:ext cx="10490201" cy="3733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xfrm>
            <a:off x="469899" y="4658359"/>
            <a:ext cx="10490201" cy="734908"/>
          </a:xfrm>
          <a:prstGeom prst="rect">
            <a:avLst/>
          </a:prstGeom>
        </p:spPr>
        <p:txBody>
          <a:bodyPr lIns="23706" tIns="23706" rIns="23706" bIns="23706" anchor="b"/>
          <a:lstStyle>
            <a:lvl1pPr defTabSz="1027288">
              <a:lnSpc>
                <a:spcPct val="90000"/>
              </a:lnSpc>
              <a:defRPr sz="3800" cap="all">
                <a:solidFill>
                  <a:srgbClr val="D14816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217" name="Shape 217"/>
          <p:cNvSpPr/>
          <p:nvPr/>
        </p:nvSpPr>
        <p:spPr>
          <a:xfrm>
            <a:off x="341488" y="5854466"/>
            <a:ext cx="10747024" cy="428882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56895" tIns="56895" rIns="56895" bIns="56895" anchor="ctr"/>
          <a:lstStyle/>
          <a:p>
            <a:pPr defTabSz="1137919">
              <a:defRPr sz="2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8" name="Shape 218"/>
          <p:cNvSpPr>
            <a:spLocks noGrp="1"/>
          </p:cNvSpPr>
          <p:nvPr>
            <p:ph type="sldNum" sz="quarter" idx="2"/>
          </p:nvPr>
        </p:nvSpPr>
        <p:spPr>
          <a:xfrm>
            <a:off x="10720916" y="5748866"/>
            <a:ext cx="199814" cy="212514"/>
          </a:xfrm>
          <a:prstGeom prst="rect">
            <a:avLst/>
          </a:prstGeom>
        </p:spPr>
        <p:txBody>
          <a:bodyPr lIns="23706" tIns="23706" rIns="23706" bIns="23706"/>
          <a:lstStyle>
            <a:lvl1pPr defTabSz="1027288">
              <a:defRPr sz="1100" b="0">
                <a:solidFill>
                  <a:srgbClr val="60606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25399" y="5763491"/>
            <a:ext cx="1433484" cy="637310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56895" tIns="56895" rIns="56895" bIns="56895" anchor="ctr"/>
          <a:lstStyle/>
          <a:p>
            <a:pPr algn="ctr" defTabSz="1137919"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8087979" y="-1"/>
            <a:ext cx="3316621" cy="1179552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56895" tIns="56895" rIns="56895" bIns="56895" anchor="ctr"/>
          <a:lstStyle/>
          <a:p>
            <a:pPr algn="ctr" defTabSz="1137919"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0" y="625058"/>
            <a:ext cx="101600" cy="1358902"/>
          </a:xfrm>
          <a:prstGeom prst="rect">
            <a:avLst/>
          </a:prstGeom>
          <a:solidFill>
            <a:srgbClr val="00A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0" y="-302044"/>
            <a:ext cx="101600" cy="1143003"/>
          </a:xfrm>
          <a:prstGeom prst="rect">
            <a:avLst/>
          </a:prstGeom>
          <a:solidFill>
            <a:srgbClr val="02D1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0" y="2836398"/>
            <a:ext cx="101600" cy="3564402"/>
          </a:xfrm>
          <a:prstGeom prst="rect">
            <a:avLst/>
          </a:prstGeom>
          <a:solidFill>
            <a:srgbClr val="FD640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0" y="1907758"/>
            <a:ext cx="101600" cy="2980202"/>
          </a:xfrm>
          <a:prstGeom prst="rect">
            <a:avLst/>
          </a:prstGeom>
          <a:solidFill>
            <a:srgbClr val="FFBC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sldNum" sz="quarter" idx="2"/>
          </p:nvPr>
        </p:nvSpPr>
        <p:spPr>
          <a:xfrm>
            <a:off x="8180493" y="5761143"/>
            <a:ext cx="2655148" cy="342901"/>
          </a:xfrm>
          <a:prstGeom prst="rect">
            <a:avLst/>
          </a:prstGeom>
        </p:spPr>
        <p:txBody>
          <a:bodyPr wrap="square" lIns="56895" tIns="56895" rIns="56895" bIns="56895" anchor="ctr"/>
          <a:lstStyle>
            <a:lvl1pPr algn="r" defTabSz="1137919">
              <a:defRPr sz="1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25058"/>
            <a:ext cx="101600" cy="1358902"/>
          </a:xfrm>
          <a:prstGeom prst="rect">
            <a:avLst/>
          </a:prstGeom>
          <a:solidFill>
            <a:srgbClr val="00AD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-302044"/>
            <a:ext cx="101600" cy="1143003"/>
          </a:xfrm>
          <a:prstGeom prst="rect">
            <a:avLst/>
          </a:prstGeom>
          <a:solidFill>
            <a:srgbClr val="02D1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0942851" y="5936560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 b="1">
                <a:solidFill>
                  <a:srgbClr val="80808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48222" y="202785"/>
            <a:ext cx="10287001" cy="798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00098" y="1221261"/>
            <a:ext cx="9715503" cy="422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hape 7"/>
          <p:cNvSpPr/>
          <p:nvPr/>
        </p:nvSpPr>
        <p:spPr>
          <a:xfrm>
            <a:off x="0" y="2836398"/>
            <a:ext cx="101600" cy="3564402"/>
          </a:xfrm>
          <a:prstGeom prst="rect">
            <a:avLst/>
          </a:prstGeom>
          <a:solidFill>
            <a:srgbClr val="FD640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1907758"/>
            <a:ext cx="101600" cy="2980202"/>
          </a:xfrm>
          <a:prstGeom prst="rect">
            <a:avLst/>
          </a:prstGeom>
          <a:solidFill>
            <a:srgbClr val="FFBC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5" r:id="rId4"/>
    <p:sldLayoutId id="2147483660" r:id="rId5"/>
    <p:sldLayoutId id="2147483661" r:id="rId6"/>
    <p:sldLayoutId id="2147483663" r:id="rId7"/>
    <p:sldLayoutId id="2147483664" r:id="rId8"/>
    <p:sldLayoutId id="2147483665" r:id="rId9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B0F0"/>
          </a:solidFill>
          <a:uFillTx/>
          <a:latin typeface="Segoe UI Light"/>
          <a:ea typeface="Segoe UI Light"/>
          <a:cs typeface="Segoe UI Light"/>
          <a:sym typeface="Segoe UI Light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>
            <a:spLocks noGrp="1"/>
          </p:cNvSpPr>
          <p:nvPr>
            <p:ph type="sldNum" sz="quarter" idx="2"/>
          </p:nvPr>
        </p:nvSpPr>
        <p:spPr>
          <a:xfrm>
            <a:off x="10942851" y="5936560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622300" y="232320"/>
            <a:ext cx="10030712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defTabSz="457200">
              <a:defRPr sz="3600">
                <a:solidFill>
                  <a:srgbClr val="00A0F3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Phases and Deliverables</a:t>
            </a:r>
          </a:p>
        </p:txBody>
      </p:sp>
      <p:grpSp>
        <p:nvGrpSpPr>
          <p:cNvPr id="604" name="Group 604"/>
          <p:cNvGrpSpPr/>
          <p:nvPr/>
        </p:nvGrpSpPr>
        <p:grpSpPr>
          <a:xfrm>
            <a:off x="704114" y="1325914"/>
            <a:ext cx="622303" cy="622302"/>
            <a:chOff x="0" y="0"/>
            <a:chExt cx="622301" cy="622301"/>
          </a:xfrm>
        </p:grpSpPr>
        <p:sp>
          <p:nvSpPr>
            <p:cNvPr id="602" name="Shape 602"/>
            <p:cNvSpPr/>
            <p:nvPr/>
          </p:nvSpPr>
          <p:spPr>
            <a:xfrm>
              <a:off x="-1" y="-1"/>
              <a:ext cx="622303" cy="622303"/>
            </a:xfrm>
            <a:prstGeom prst="ellipse">
              <a:avLst/>
            </a:prstGeom>
            <a:solidFill>
              <a:srgbClr val="00D17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603" name="image1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8392" y="168392"/>
              <a:ext cx="285517" cy="2855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07" name="Group 607"/>
          <p:cNvGrpSpPr/>
          <p:nvPr/>
        </p:nvGrpSpPr>
        <p:grpSpPr>
          <a:xfrm>
            <a:off x="1488390" y="1325734"/>
            <a:ext cx="4770726" cy="593268"/>
            <a:chOff x="0" y="0"/>
            <a:chExt cx="4770725" cy="593266"/>
          </a:xfrm>
        </p:grpSpPr>
        <p:sp>
          <p:nvSpPr>
            <p:cNvPr id="605" name="Shape 605"/>
            <p:cNvSpPr/>
            <p:nvPr/>
          </p:nvSpPr>
          <p:spPr>
            <a:xfrm>
              <a:off x="-1" y="158930"/>
              <a:ext cx="4770726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defTabSz="457200">
                <a:defRPr sz="2000"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Project Kick-off, Discovery &amp; Planning</a:t>
              </a:r>
            </a:p>
          </p:txBody>
        </p:sp>
        <p:sp>
          <p:nvSpPr>
            <p:cNvPr id="606" name="Shape 606"/>
            <p:cNvSpPr/>
            <p:nvPr/>
          </p:nvSpPr>
          <p:spPr>
            <a:xfrm>
              <a:off x="16739" y="0"/>
              <a:ext cx="622134" cy="269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200">
                  <a:solidFill>
                    <a:srgbClr val="A7A7A7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PHASE 1</a:t>
              </a:r>
            </a:p>
          </p:txBody>
        </p:sp>
      </p:grpSp>
      <p:grpSp>
        <p:nvGrpSpPr>
          <p:cNvPr id="610" name="Group 610"/>
          <p:cNvGrpSpPr/>
          <p:nvPr/>
        </p:nvGrpSpPr>
        <p:grpSpPr>
          <a:xfrm>
            <a:off x="691414" y="2573535"/>
            <a:ext cx="622303" cy="622303"/>
            <a:chOff x="0" y="0"/>
            <a:chExt cx="622301" cy="622301"/>
          </a:xfrm>
        </p:grpSpPr>
        <p:sp>
          <p:nvSpPr>
            <p:cNvPr id="608" name="Shape 608"/>
            <p:cNvSpPr/>
            <p:nvPr/>
          </p:nvSpPr>
          <p:spPr>
            <a:xfrm>
              <a:off x="-1" y="-1"/>
              <a:ext cx="622303" cy="622303"/>
            </a:xfrm>
            <a:prstGeom prst="ellipse">
              <a:avLst/>
            </a:prstGeom>
            <a:solidFill>
              <a:srgbClr val="00AC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609" name="image16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8392" y="185523"/>
              <a:ext cx="285517" cy="25125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3" name="Group 613"/>
          <p:cNvGrpSpPr/>
          <p:nvPr/>
        </p:nvGrpSpPr>
        <p:grpSpPr>
          <a:xfrm>
            <a:off x="1483910" y="2552182"/>
            <a:ext cx="3581406" cy="582458"/>
            <a:chOff x="0" y="0"/>
            <a:chExt cx="3581405" cy="582457"/>
          </a:xfrm>
        </p:grpSpPr>
        <p:sp>
          <p:nvSpPr>
            <p:cNvPr id="611" name="Shape 611"/>
            <p:cNvSpPr/>
            <p:nvPr/>
          </p:nvSpPr>
          <p:spPr>
            <a:xfrm>
              <a:off x="-1" y="148121"/>
              <a:ext cx="358140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defTabSz="457200">
                <a:defRPr sz="2000"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Data Collection</a:t>
              </a:r>
            </a:p>
          </p:txBody>
        </p:sp>
        <p:sp>
          <p:nvSpPr>
            <p:cNvPr id="612" name="Shape 612"/>
            <p:cNvSpPr/>
            <p:nvPr/>
          </p:nvSpPr>
          <p:spPr>
            <a:xfrm>
              <a:off x="21220" y="-1"/>
              <a:ext cx="622133" cy="269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200">
                  <a:solidFill>
                    <a:srgbClr val="A7A7A7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PHASE 2</a:t>
              </a:r>
            </a:p>
          </p:txBody>
        </p:sp>
      </p:grpSp>
      <p:grpSp>
        <p:nvGrpSpPr>
          <p:cNvPr id="616" name="Group 616"/>
          <p:cNvGrpSpPr/>
          <p:nvPr/>
        </p:nvGrpSpPr>
        <p:grpSpPr>
          <a:xfrm>
            <a:off x="704115" y="3796184"/>
            <a:ext cx="622987" cy="622987"/>
            <a:chOff x="0" y="0"/>
            <a:chExt cx="622986" cy="622986"/>
          </a:xfrm>
        </p:grpSpPr>
        <p:sp>
          <p:nvSpPr>
            <p:cNvPr id="614" name="Shape 614"/>
            <p:cNvSpPr/>
            <p:nvPr/>
          </p:nvSpPr>
          <p:spPr>
            <a:xfrm>
              <a:off x="-1" y="-1"/>
              <a:ext cx="622987" cy="622987"/>
            </a:xfrm>
            <a:prstGeom prst="ellipse">
              <a:avLst/>
            </a:prstGeom>
            <a:solidFill>
              <a:srgbClr val="FFA900">
                <a:alpha val="7851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615" name="image17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6517" y="152285"/>
              <a:ext cx="349952" cy="349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9" name="Group 619"/>
          <p:cNvGrpSpPr/>
          <p:nvPr/>
        </p:nvGrpSpPr>
        <p:grpSpPr>
          <a:xfrm>
            <a:off x="1505132" y="3791527"/>
            <a:ext cx="5812350" cy="584672"/>
            <a:chOff x="0" y="0"/>
            <a:chExt cx="5812348" cy="584671"/>
          </a:xfrm>
        </p:grpSpPr>
        <p:sp>
          <p:nvSpPr>
            <p:cNvPr id="617" name="Shape 617"/>
            <p:cNvSpPr/>
            <p:nvPr/>
          </p:nvSpPr>
          <p:spPr>
            <a:xfrm>
              <a:off x="4179" y="150335"/>
              <a:ext cx="5808171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defTabSz="457200">
                <a:defRPr sz="2000"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Assessment and Recommendations</a:t>
              </a:r>
            </a:p>
          </p:txBody>
        </p:sp>
        <p:sp>
          <p:nvSpPr>
            <p:cNvPr id="618" name="Shape 618"/>
            <p:cNvSpPr/>
            <p:nvPr/>
          </p:nvSpPr>
          <p:spPr>
            <a:xfrm>
              <a:off x="0" y="0"/>
              <a:ext cx="622133" cy="269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200">
                  <a:solidFill>
                    <a:srgbClr val="A7A7A7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PHASE 3</a:t>
              </a:r>
            </a:p>
          </p:txBody>
        </p:sp>
      </p:grpSp>
      <p:sp>
        <p:nvSpPr>
          <p:cNvPr id="620" name="Shape 620"/>
          <p:cNvSpPr/>
          <p:nvPr/>
        </p:nvSpPr>
        <p:spPr>
          <a:xfrm>
            <a:off x="704115" y="4970167"/>
            <a:ext cx="622987" cy="622987"/>
          </a:xfrm>
          <a:prstGeom prst="ellipse">
            <a:avLst/>
          </a:prstGeom>
          <a:solidFill>
            <a:srgbClr val="FE650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E6502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pic>
        <p:nvPicPr>
          <p:cNvPr id="621" name="image18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1607" y="5138901"/>
            <a:ext cx="368000" cy="28551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4" name="Group 624"/>
          <p:cNvGrpSpPr/>
          <p:nvPr/>
        </p:nvGrpSpPr>
        <p:grpSpPr>
          <a:xfrm>
            <a:off x="1496610" y="4945124"/>
            <a:ext cx="4530949" cy="597274"/>
            <a:chOff x="0" y="0"/>
            <a:chExt cx="4530947" cy="597272"/>
          </a:xfrm>
        </p:grpSpPr>
        <p:sp>
          <p:nvSpPr>
            <p:cNvPr id="622" name="Shape 622"/>
            <p:cNvSpPr/>
            <p:nvPr/>
          </p:nvSpPr>
          <p:spPr>
            <a:xfrm>
              <a:off x="-1" y="162936"/>
              <a:ext cx="4530949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defTabSz="457200">
                <a:defRPr sz="2000"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Final Report Presentation</a:t>
              </a:r>
            </a:p>
          </p:txBody>
        </p:sp>
        <p:sp>
          <p:nvSpPr>
            <p:cNvPr id="623" name="Shape 623"/>
            <p:cNvSpPr/>
            <p:nvPr/>
          </p:nvSpPr>
          <p:spPr>
            <a:xfrm>
              <a:off x="8519" y="-1"/>
              <a:ext cx="622134" cy="269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200">
                  <a:solidFill>
                    <a:srgbClr val="A7A7A7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PHASE 4</a:t>
              </a:r>
            </a:p>
          </p:txBody>
        </p:sp>
      </p:grpSp>
      <p:sp>
        <p:nvSpPr>
          <p:cNvPr id="625" name="Shape 625"/>
          <p:cNvSpPr/>
          <p:nvPr/>
        </p:nvSpPr>
        <p:spPr>
          <a:xfrm>
            <a:off x="680947" y="2385614"/>
            <a:ext cx="9991906" cy="1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680947" y="3617514"/>
            <a:ext cx="9991906" cy="1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7" name="Shape 627"/>
          <p:cNvSpPr/>
          <p:nvPr/>
        </p:nvSpPr>
        <p:spPr>
          <a:xfrm>
            <a:off x="680947" y="4785914"/>
            <a:ext cx="9991906" cy="1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6721519" y="1515314"/>
            <a:ext cx="4282238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t>Detailed Plan for Data Gathering &amp; Project Management</a:t>
            </a:r>
          </a:p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t>User Interview Protocol</a:t>
            </a:r>
          </a:p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t>Survey questionnaire</a:t>
            </a:r>
          </a:p>
        </p:txBody>
      </p:sp>
      <p:sp>
        <p:nvSpPr>
          <p:cNvPr id="629" name="Shape 629"/>
          <p:cNvSpPr/>
          <p:nvPr/>
        </p:nvSpPr>
        <p:spPr>
          <a:xfrm>
            <a:off x="6721519" y="2757621"/>
            <a:ext cx="4282238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t>Summary Report with key insights from data gathering</a:t>
            </a:r>
          </a:p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t>Summary Report with issues in current intranet and stakeholder vision for intranet</a:t>
            </a:r>
          </a:p>
        </p:txBody>
      </p:sp>
      <p:sp>
        <p:nvSpPr>
          <p:cNvPr id="630" name="Shape 630"/>
          <p:cNvSpPr/>
          <p:nvPr/>
        </p:nvSpPr>
        <p:spPr>
          <a:xfrm>
            <a:off x="6721519" y="3989521"/>
            <a:ext cx="4282238" cy="49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Assessment and Recommendations Report Draft</a:t>
            </a:r>
          </a:p>
          <a:p>
            <a: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Raw Data</a:t>
            </a:r>
          </a:p>
        </p:txBody>
      </p:sp>
      <p:sp>
        <p:nvSpPr>
          <p:cNvPr id="631" name="Shape 631"/>
          <p:cNvSpPr/>
          <p:nvPr/>
        </p:nvSpPr>
        <p:spPr>
          <a:xfrm>
            <a:off x="6734219" y="5223237"/>
            <a:ext cx="4282238" cy="29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228600" indent="-228600">
              <a:buSzPct val="100000"/>
              <a:buChar char="•"/>
              <a:tabLst>
                <a:tab pos="76200" algn="l"/>
              </a:tabLst>
              <a:defRPr sz="1200"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dirty="0"/>
              <a:t>Final Assessment and Recommendations Report Draft</a:t>
            </a:r>
          </a:p>
        </p:txBody>
      </p:sp>
      <p:sp>
        <p:nvSpPr>
          <p:cNvPr id="632" name="Shape 632"/>
          <p:cNvSpPr/>
          <p:nvPr/>
        </p:nvSpPr>
        <p:spPr>
          <a:xfrm>
            <a:off x="6722619" y="1323522"/>
            <a:ext cx="996510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00A0F3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DELIVERABLES</a:t>
            </a:r>
          </a:p>
        </p:txBody>
      </p:sp>
      <p:sp>
        <p:nvSpPr>
          <p:cNvPr id="633" name="Shape 633"/>
          <p:cNvSpPr/>
          <p:nvPr/>
        </p:nvSpPr>
        <p:spPr>
          <a:xfrm>
            <a:off x="6722619" y="2555422"/>
            <a:ext cx="996510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00A0F3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DELIVERABLES</a:t>
            </a:r>
          </a:p>
        </p:txBody>
      </p:sp>
      <p:sp>
        <p:nvSpPr>
          <p:cNvPr id="634" name="Shape 634"/>
          <p:cNvSpPr/>
          <p:nvPr/>
        </p:nvSpPr>
        <p:spPr>
          <a:xfrm>
            <a:off x="6724832" y="3789534"/>
            <a:ext cx="996510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00A0F3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DELIVERABLES</a:t>
            </a:r>
          </a:p>
        </p:txBody>
      </p:sp>
      <p:sp>
        <p:nvSpPr>
          <p:cNvPr id="635" name="Shape 635"/>
          <p:cNvSpPr/>
          <p:nvPr/>
        </p:nvSpPr>
        <p:spPr>
          <a:xfrm>
            <a:off x="6724832" y="5010550"/>
            <a:ext cx="996510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00A0F3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DELIVERABLES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>
            <a:spLocks noGrp="1"/>
          </p:cNvSpPr>
          <p:nvPr>
            <p:ph type="sldNum" sz="quarter" idx="2"/>
          </p:nvPr>
        </p:nvSpPr>
        <p:spPr>
          <a:xfrm>
            <a:off x="10942851" y="5936560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1708332" y="538335"/>
            <a:ext cx="9892805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defTabSz="457200">
              <a:defRPr sz="3600"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Project Kick-off, discovery &amp; planning</a:t>
            </a:r>
          </a:p>
        </p:txBody>
      </p:sp>
      <p:sp>
        <p:nvSpPr>
          <p:cNvPr id="639" name="Shape 639"/>
          <p:cNvSpPr/>
          <p:nvPr/>
        </p:nvSpPr>
        <p:spPr>
          <a:xfrm>
            <a:off x="719048" y="383912"/>
            <a:ext cx="959085" cy="959086"/>
          </a:xfrm>
          <a:prstGeom prst="ellipse">
            <a:avLst/>
          </a:prstGeom>
          <a:solidFill>
            <a:srgbClr val="00D1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640" name="Shape 640"/>
          <p:cNvSpPr/>
          <p:nvPr/>
        </p:nvSpPr>
        <p:spPr>
          <a:xfrm>
            <a:off x="1733731" y="474835"/>
            <a:ext cx="622134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FE6502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PHASE 1</a:t>
            </a:r>
          </a:p>
        </p:txBody>
      </p:sp>
      <p:sp>
        <p:nvSpPr>
          <p:cNvPr id="641" name="Shape 641"/>
          <p:cNvSpPr/>
          <p:nvPr/>
        </p:nvSpPr>
        <p:spPr>
          <a:xfrm>
            <a:off x="674821" y="1749373"/>
            <a:ext cx="1400927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Our Approach</a:t>
            </a:r>
          </a:p>
        </p:txBody>
      </p:sp>
      <p:grpSp>
        <p:nvGrpSpPr>
          <p:cNvPr id="644" name="Group 644"/>
          <p:cNvGrpSpPr/>
          <p:nvPr/>
        </p:nvGrpSpPr>
        <p:grpSpPr>
          <a:xfrm>
            <a:off x="624022" y="2094811"/>
            <a:ext cx="1878042" cy="853439"/>
            <a:chOff x="0" y="0"/>
            <a:chExt cx="1878041" cy="853437"/>
          </a:xfrm>
        </p:grpSpPr>
        <p:sp>
          <p:nvSpPr>
            <p:cNvPr id="642" name="Shape 642"/>
            <p:cNvSpPr/>
            <p:nvPr/>
          </p:nvSpPr>
          <p:spPr>
            <a:xfrm>
              <a:off x="0" y="0"/>
              <a:ext cx="432861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4500" b="1">
                  <a:solidFill>
                    <a:srgbClr val="76D4D6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643" name="Shape 643"/>
            <p:cNvSpPr/>
            <p:nvPr/>
          </p:nvSpPr>
          <p:spPr>
            <a:xfrm>
              <a:off x="364710" y="152400"/>
              <a:ext cx="1513331" cy="4308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11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r>
                <a:rPr dirty="0"/>
                <a:t>Kick-off </a:t>
              </a:r>
              <a:r>
                <a:rPr lang="en-US" dirty="0"/>
                <a:t>Onsite </a:t>
              </a:r>
              <a:r>
                <a:rPr dirty="0"/>
                <a:t>Meeting</a:t>
              </a:r>
              <a:r>
                <a:rPr lang="en-US" dirty="0"/>
                <a:t> </a:t>
              </a:r>
              <a:r>
                <a:rPr dirty="0"/>
                <a:t>with </a:t>
              </a:r>
              <a:r>
                <a:rPr lang="en-US" dirty="0"/>
                <a:t>Client</a:t>
              </a:r>
              <a:endParaRPr dirty="0"/>
            </a:p>
          </p:txBody>
        </p:sp>
      </p:grpSp>
      <p:sp>
        <p:nvSpPr>
          <p:cNvPr id="645" name="Shape 645"/>
          <p:cNvSpPr/>
          <p:nvPr/>
        </p:nvSpPr>
        <p:spPr>
          <a:xfrm>
            <a:off x="662121" y="4009973"/>
            <a:ext cx="1225805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Deliverables</a:t>
            </a:r>
          </a:p>
        </p:txBody>
      </p:sp>
      <p:pic>
        <p:nvPicPr>
          <p:cNvPr id="646" name="image1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440" y="552303"/>
            <a:ext cx="622302" cy="622302"/>
          </a:xfrm>
          <a:prstGeom prst="rect">
            <a:avLst/>
          </a:prstGeom>
          <a:ln w="12700">
            <a:miter lim="400000"/>
          </a:ln>
        </p:spPr>
      </p:pic>
      <p:sp>
        <p:nvSpPr>
          <p:cNvPr id="647" name="Shape 647"/>
          <p:cNvSpPr/>
          <p:nvPr/>
        </p:nvSpPr>
        <p:spPr>
          <a:xfrm>
            <a:off x="719047" y="3731814"/>
            <a:ext cx="9991906" cy="1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8" name="Shape 648"/>
          <p:cNvSpPr/>
          <p:nvPr/>
        </p:nvSpPr>
        <p:spPr>
          <a:xfrm>
            <a:off x="925521" y="4469595"/>
            <a:ext cx="4282236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Detailed Plan for Data Gathering &amp; Project Management</a:t>
            </a:r>
          </a:p>
        </p:txBody>
      </p:sp>
      <p:pic>
        <p:nvPicPr>
          <p:cNvPr id="649" name="image1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2921" y="4498687"/>
            <a:ext cx="178333" cy="208055"/>
          </a:xfrm>
          <a:prstGeom prst="rect">
            <a:avLst/>
          </a:prstGeom>
          <a:ln w="12700">
            <a:miter lim="400000"/>
          </a:ln>
        </p:spPr>
      </p:pic>
      <p:sp>
        <p:nvSpPr>
          <p:cNvPr id="650" name="Shape 650"/>
          <p:cNvSpPr/>
          <p:nvPr/>
        </p:nvSpPr>
        <p:spPr>
          <a:xfrm>
            <a:off x="6031677" y="4009973"/>
            <a:ext cx="916143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Duration</a:t>
            </a:r>
          </a:p>
        </p:txBody>
      </p:sp>
      <p:sp>
        <p:nvSpPr>
          <p:cNvPr id="651" name="Shape 651"/>
          <p:cNvSpPr/>
          <p:nvPr/>
        </p:nvSpPr>
        <p:spPr>
          <a:xfrm flipV="1">
            <a:off x="5714998" y="3984573"/>
            <a:ext cx="2" cy="1762801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52" name="Shape 652"/>
          <p:cNvSpPr/>
          <p:nvPr/>
        </p:nvSpPr>
        <p:spPr>
          <a:xfrm>
            <a:off x="6030921" y="4253695"/>
            <a:ext cx="1880662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3 Weeks</a:t>
            </a:r>
          </a:p>
        </p:txBody>
      </p:sp>
      <p:grpSp>
        <p:nvGrpSpPr>
          <p:cNvPr id="655" name="Group 655"/>
          <p:cNvGrpSpPr/>
          <p:nvPr/>
        </p:nvGrpSpPr>
        <p:grpSpPr>
          <a:xfrm>
            <a:off x="2579804" y="2082111"/>
            <a:ext cx="2119273" cy="853438"/>
            <a:chOff x="0" y="0"/>
            <a:chExt cx="2119271" cy="853437"/>
          </a:xfrm>
        </p:grpSpPr>
        <p:sp>
          <p:nvSpPr>
            <p:cNvPr id="653" name="Shape 653"/>
            <p:cNvSpPr/>
            <p:nvPr/>
          </p:nvSpPr>
          <p:spPr>
            <a:xfrm>
              <a:off x="0" y="0"/>
              <a:ext cx="432861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4500" b="1">
                  <a:solidFill>
                    <a:srgbClr val="76D4D6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654" name="Shape 654"/>
            <p:cNvSpPr/>
            <p:nvPr/>
          </p:nvSpPr>
          <p:spPr>
            <a:xfrm>
              <a:off x="352009" y="165100"/>
              <a:ext cx="1767262" cy="6001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1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rPr dirty="0"/>
                <a:t>Understand the current </a:t>
              </a:r>
              <a:r>
                <a:rPr lang="en-US" dirty="0"/>
                <a:t>solution</a:t>
              </a:r>
              <a:r>
                <a:rPr dirty="0"/>
                <a:t>, structure, roles and global footprint</a:t>
              </a:r>
            </a:p>
          </p:txBody>
        </p:sp>
      </p:grpSp>
      <p:grpSp>
        <p:nvGrpSpPr>
          <p:cNvPr id="658" name="Group 658"/>
          <p:cNvGrpSpPr/>
          <p:nvPr/>
        </p:nvGrpSpPr>
        <p:grpSpPr>
          <a:xfrm>
            <a:off x="4699075" y="2082111"/>
            <a:ext cx="2173442" cy="853438"/>
            <a:chOff x="0" y="0"/>
            <a:chExt cx="2173441" cy="853437"/>
          </a:xfrm>
        </p:grpSpPr>
        <p:sp>
          <p:nvSpPr>
            <p:cNvPr id="656" name="Shape 656"/>
            <p:cNvSpPr/>
            <p:nvPr/>
          </p:nvSpPr>
          <p:spPr>
            <a:xfrm>
              <a:off x="0" y="0"/>
              <a:ext cx="432861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4500" b="1">
                  <a:solidFill>
                    <a:srgbClr val="76D4D6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657" name="Shape 657"/>
            <p:cNvSpPr/>
            <p:nvPr/>
          </p:nvSpPr>
          <p:spPr>
            <a:xfrm>
              <a:off x="352008" y="165100"/>
              <a:ext cx="1821433" cy="6001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11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r>
                <a:rPr dirty="0"/>
                <a:t>Define target personas</a:t>
              </a:r>
              <a:r>
                <a:rPr lang="en-US" dirty="0"/>
                <a:t> and </a:t>
              </a:r>
              <a:r>
                <a:rPr dirty="0"/>
                <a:t> who will represent success metrics</a:t>
              </a:r>
            </a:p>
          </p:txBody>
        </p:sp>
      </p:grpSp>
      <p:grpSp>
        <p:nvGrpSpPr>
          <p:cNvPr id="661" name="Group 661"/>
          <p:cNvGrpSpPr/>
          <p:nvPr/>
        </p:nvGrpSpPr>
        <p:grpSpPr>
          <a:xfrm>
            <a:off x="6943141" y="2082111"/>
            <a:ext cx="1992179" cy="1209037"/>
            <a:chOff x="0" y="0"/>
            <a:chExt cx="1992178" cy="1209036"/>
          </a:xfrm>
        </p:grpSpPr>
        <p:sp>
          <p:nvSpPr>
            <p:cNvPr id="659" name="Shape 659"/>
            <p:cNvSpPr/>
            <p:nvPr/>
          </p:nvSpPr>
          <p:spPr>
            <a:xfrm>
              <a:off x="0" y="0"/>
              <a:ext cx="432861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4500" b="1">
                  <a:solidFill>
                    <a:srgbClr val="76D4D6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660" name="Shape 660"/>
            <p:cNvSpPr/>
            <p:nvPr/>
          </p:nvSpPr>
          <p:spPr>
            <a:xfrm>
              <a:off x="362069" y="165100"/>
              <a:ext cx="1630110" cy="1043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>
                <a:defRPr sz="11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r>
                <a:rPr dirty="0"/>
                <a:t>Develop Plan and templates  to gather data using qualitative and quantitative methods</a:t>
              </a:r>
            </a:p>
          </p:txBody>
        </p:sp>
      </p:grpSp>
      <p:grpSp>
        <p:nvGrpSpPr>
          <p:cNvPr id="664" name="Group 664"/>
          <p:cNvGrpSpPr/>
          <p:nvPr/>
        </p:nvGrpSpPr>
        <p:grpSpPr>
          <a:xfrm>
            <a:off x="8955579" y="2082111"/>
            <a:ext cx="1965561" cy="853437"/>
            <a:chOff x="0" y="0"/>
            <a:chExt cx="1965560" cy="853435"/>
          </a:xfrm>
        </p:grpSpPr>
        <p:sp>
          <p:nvSpPr>
            <p:cNvPr id="662" name="Shape 662"/>
            <p:cNvSpPr/>
            <p:nvPr/>
          </p:nvSpPr>
          <p:spPr>
            <a:xfrm>
              <a:off x="-1" y="0"/>
              <a:ext cx="432862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4500" b="1">
                  <a:solidFill>
                    <a:srgbClr val="76D4D6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663" name="Shape 663"/>
            <p:cNvSpPr/>
            <p:nvPr/>
          </p:nvSpPr>
          <p:spPr>
            <a:xfrm>
              <a:off x="402809" y="165100"/>
              <a:ext cx="1562752" cy="662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1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Understand Technical Architecture, projects and initiatives</a:t>
              </a:r>
            </a:p>
          </p:txBody>
        </p:sp>
      </p:grpSp>
      <p:sp>
        <p:nvSpPr>
          <p:cNvPr id="665" name="Shape 665"/>
          <p:cNvSpPr/>
          <p:nvPr/>
        </p:nvSpPr>
        <p:spPr>
          <a:xfrm>
            <a:off x="925521" y="4816124"/>
            <a:ext cx="2211379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dirty="0"/>
              <a:t>User Interview Protocol</a:t>
            </a:r>
          </a:p>
        </p:txBody>
      </p:sp>
      <p:pic>
        <p:nvPicPr>
          <p:cNvPr id="666" name="image1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2921" y="4828887"/>
            <a:ext cx="178333" cy="208055"/>
          </a:xfrm>
          <a:prstGeom prst="rect">
            <a:avLst/>
          </a:prstGeom>
          <a:ln w="12700">
            <a:miter lim="400000"/>
          </a:ln>
        </p:spPr>
      </p:pic>
      <p:sp>
        <p:nvSpPr>
          <p:cNvPr id="667" name="Shape 667"/>
          <p:cNvSpPr/>
          <p:nvPr/>
        </p:nvSpPr>
        <p:spPr>
          <a:xfrm>
            <a:off x="925521" y="5172943"/>
            <a:ext cx="2211379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Survey questionnaire</a:t>
            </a:r>
          </a:p>
        </p:txBody>
      </p:sp>
      <p:pic>
        <p:nvPicPr>
          <p:cNvPr id="668" name="image1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2921" y="5209887"/>
            <a:ext cx="178333" cy="208055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hape 669"/>
          <p:cNvSpPr/>
          <p:nvPr/>
        </p:nvSpPr>
        <p:spPr>
          <a:xfrm>
            <a:off x="6031677" y="4721173"/>
            <a:ext cx="892827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rPr dirty="0"/>
              <a:t>Location</a:t>
            </a:r>
          </a:p>
        </p:txBody>
      </p:sp>
      <p:sp>
        <p:nvSpPr>
          <p:cNvPr id="670" name="Shape 670"/>
          <p:cNvSpPr/>
          <p:nvPr/>
        </p:nvSpPr>
        <p:spPr>
          <a:xfrm>
            <a:off x="6030921" y="4964895"/>
            <a:ext cx="2037814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rPr lang="en-US" dirty="0"/>
              <a:t>[Location]</a:t>
            </a:r>
            <a:endParaRPr dirty="0"/>
          </a:p>
        </p:txBody>
      </p:sp>
      <p:sp>
        <p:nvSpPr>
          <p:cNvPr id="671" name="Shape 671"/>
          <p:cNvSpPr/>
          <p:nvPr/>
        </p:nvSpPr>
        <p:spPr>
          <a:xfrm>
            <a:off x="4750961" y="3430704"/>
            <a:ext cx="1928075" cy="231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* Identify Extreme and Mainstream Users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>
            <a:spLocks noGrp="1"/>
          </p:cNvSpPr>
          <p:nvPr>
            <p:ph type="sldNum" sz="quarter" idx="2"/>
          </p:nvPr>
        </p:nvSpPr>
        <p:spPr>
          <a:xfrm>
            <a:off x="10942851" y="5936560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785879" y="3914280"/>
            <a:ext cx="10294902" cy="1676919"/>
          </a:xfrm>
          <a:prstGeom prst="rect">
            <a:avLst/>
          </a:prstGeom>
          <a:solidFill>
            <a:srgbClr val="F0EFF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53" name="Shape 753"/>
          <p:cNvSpPr/>
          <p:nvPr/>
        </p:nvSpPr>
        <p:spPr>
          <a:xfrm flipV="1">
            <a:off x="795934" y="2956988"/>
            <a:ext cx="6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4" name="Shape 754"/>
          <p:cNvSpPr/>
          <p:nvPr/>
        </p:nvSpPr>
        <p:spPr>
          <a:xfrm flipV="1">
            <a:off x="1598468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5" name="Shape 755"/>
          <p:cNvSpPr/>
          <p:nvPr/>
        </p:nvSpPr>
        <p:spPr>
          <a:xfrm flipV="1">
            <a:off x="2401002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6" name="Shape 756"/>
          <p:cNvSpPr/>
          <p:nvPr/>
        </p:nvSpPr>
        <p:spPr>
          <a:xfrm flipV="1">
            <a:off x="4006067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7" name="Shape 757"/>
          <p:cNvSpPr/>
          <p:nvPr/>
        </p:nvSpPr>
        <p:spPr>
          <a:xfrm flipV="1">
            <a:off x="4808603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8" name="Shape 758"/>
          <p:cNvSpPr/>
          <p:nvPr/>
        </p:nvSpPr>
        <p:spPr>
          <a:xfrm flipV="1">
            <a:off x="5611136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9" name="Shape 759"/>
          <p:cNvSpPr/>
          <p:nvPr/>
        </p:nvSpPr>
        <p:spPr>
          <a:xfrm flipV="1">
            <a:off x="7216205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0" name="Shape 760"/>
          <p:cNvSpPr/>
          <p:nvPr/>
        </p:nvSpPr>
        <p:spPr>
          <a:xfrm flipV="1">
            <a:off x="8018736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1" name="Shape 761"/>
          <p:cNvSpPr/>
          <p:nvPr/>
        </p:nvSpPr>
        <p:spPr>
          <a:xfrm flipV="1">
            <a:off x="9623803" y="2956988"/>
            <a:ext cx="5" cy="130881"/>
          </a:xfrm>
          <a:prstGeom prst="line">
            <a:avLst/>
          </a:prstGeom>
          <a:solidFill>
            <a:srgbClr val="FFFFFF"/>
          </a:solidFill>
          <a:ln w="127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62" name="Shape 762"/>
          <p:cNvSpPr/>
          <p:nvPr/>
        </p:nvSpPr>
        <p:spPr>
          <a:xfrm>
            <a:off x="788550" y="2733375"/>
            <a:ext cx="2447663" cy="247004"/>
          </a:xfrm>
          <a:prstGeom prst="rect">
            <a:avLst/>
          </a:prstGeom>
          <a:solidFill>
            <a:srgbClr val="78A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63" name="Shape 763"/>
          <p:cNvSpPr/>
          <p:nvPr/>
        </p:nvSpPr>
        <p:spPr>
          <a:xfrm>
            <a:off x="3195761" y="2733375"/>
            <a:ext cx="3263858" cy="247004"/>
          </a:xfrm>
          <a:prstGeom prst="rect">
            <a:avLst/>
          </a:prstGeom>
          <a:solidFill>
            <a:srgbClr val="3DAC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64" name="Shape 764"/>
          <p:cNvSpPr/>
          <p:nvPr/>
        </p:nvSpPr>
        <p:spPr>
          <a:xfrm>
            <a:off x="6417607" y="2733375"/>
            <a:ext cx="2447660" cy="247004"/>
          </a:xfrm>
          <a:prstGeom prst="rect">
            <a:avLst/>
          </a:prstGeom>
          <a:solidFill>
            <a:srgbClr val="FFD44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65" name="Shape 765"/>
          <p:cNvSpPr/>
          <p:nvPr/>
        </p:nvSpPr>
        <p:spPr>
          <a:xfrm>
            <a:off x="8813155" y="2733375"/>
            <a:ext cx="1635358" cy="247004"/>
          </a:xfrm>
          <a:prstGeom prst="rect">
            <a:avLst/>
          </a:prstGeom>
          <a:solidFill>
            <a:srgbClr val="FF7C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66" name="Shape 766"/>
          <p:cNvSpPr/>
          <p:nvPr/>
        </p:nvSpPr>
        <p:spPr>
          <a:xfrm>
            <a:off x="792118" y="2733375"/>
            <a:ext cx="9641507" cy="247004"/>
          </a:xfrm>
          <a:prstGeom prst="rect">
            <a:avLst/>
          </a:prstGeom>
          <a:ln w="12700">
            <a:solidFill>
              <a:srgbClr val="535353"/>
            </a:solidFill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67" name="Shape 767"/>
          <p:cNvSpPr/>
          <p:nvPr/>
        </p:nvSpPr>
        <p:spPr>
          <a:xfrm>
            <a:off x="952294" y="3116115"/>
            <a:ext cx="443365" cy="231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WEEK 1</a:t>
            </a:r>
          </a:p>
        </p:txBody>
      </p:sp>
      <p:sp>
        <p:nvSpPr>
          <p:cNvPr id="768" name="Shape 768"/>
          <p:cNvSpPr/>
          <p:nvPr/>
        </p:nvSpPr>
        <p:spPr>
          <a:xfrm>
            <a:off x="1904792" y="3116115"/>
            <a:ext cx="8176773" cy="231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W2                       W3                      W4                       W5                      W6                         W7                     W8                        W9                        W10                    W11                     W12</a:t>
            </a:r>
          </a:p>
        </p:txBody>
      </p:sp>
      <p:grpSp>
        <p:nvGrpSpPr>
          <p:cNvPr id="771" name="Group 771"/>
          <p:cNvGrpSpPr/>
          <p:nvPr/>
        </p:nvGrpSpPr>
        <p:grpSpPr>
          <a:xfrm>
            <a:off x="696709" y="1823610"/>
            <a:ext cx="187904" cy="901515"/>
            <a:chOff x="14534" y="0"/>
            <a:chExt cx="187902" cy="901514"/>
          </a:xfrm>
        </p:grpSpPr>
        <p:sp>
          <p:nvSpPr>
            <p:cNvPr id="769" name="Shape 769"/>
            <p:cNvSpPr/>
            <p:nvPr/>
          </p:nvSpPr>
          <p:spPr>
            <a:xfrm flipV="1">
              <a:off x="95782" y="0"/>
              <a:ext cx="5" cy="828300"/>
            </a:xfrm>
            <a:prstGeom prst="line">
              <a:avLst/>
            </a:prstGeom>
            <a:noFill/>
            <a:ln w="12700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 rot="10800000">
              <a:off x="14534" y="663190"/>
              <a:ext cx="187903" cy="238325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7F7F7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sp>
        <p:nvSpPr>
          <p:cNvPr id="772" name="Shape 772"/>
          <p:cNvSpPr/>
          <p:nvPr/>
        </p:nvSpPr>
        <p:spPr>
          <a:xfrm>
            <a:off x="694924" y="1509715"/>
            <a:ext cx="129734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3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Project Kick-Off</a:t>
            </a:r>
          </a:p>
        </p:txBody>
      </p:sp>
      <p:grpSp>
        <p:nvGrpSpPr>
          <p:cNvPr id="775" name="Group 775"/>
          <p:cNvGrpSpPr/>
          <p:nvPr/>
        </p:nvGrpSpPr>
        <p:grpSpPr>
          <a:xfrm>
            <a:off x="3097009" y="1836310"/>
            <a:ext cx="187900" cy="901515"/>
            <a:chOff x="14534" y="0"/>
            <a:chExt cx="187899" cy="901514"/>
          </a:xfrm>
        </p:grpSpPr>
        <p:sp>
          <p:nvSpPr>
            <p:cNvPr id="773" name="Shape 773"/>
            <p:cNvSpPr/>
            <p:nvPr/>
          </p:nvSpPr>
          <p:spPr>
            <a:xfrm flipV="1">
              <a:off x="95782" y="0"/>
              <a:ext cx="5" cy="828300"/>
            </a:xfrm>
            <a:prstGeom prst="line">
              <a:avLst/>
            </a:prstGeom>
            <a:noFill/>
            <a:ln w="12700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 rot="10800000">
              <a:off x="14534" y="663190"/>
              <a:ext cx="187900" cy="238325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7F7F7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grpSp>
        <p:nvGrpSpPr>
          <p:cNvPr id="778" name="Group 778"/>
          <p:cNvGrpSpPr/>
          <p:nvPr/>
        </p:nvGrpSpPr>
        <p:grpSpPr>
          <a:xfrm>
            <a:off x="6310110" y="1836310"/>
            <a:ext cx="187904" cy="901515"/>
            <a:chOff x="14534" y="0"/>
            <a:chExt cx="187902" cy="901514"/>
          </a:xfrm>
        </p:grpSpPr>
        <p:sp>
          <p:nvSpPr>
            <p:cNvPr id="776" name="Shape 776"/>
            <p:cNvSpPr/>
            <p:nvPr/>
          </p:nvSpPr>
          <p:spPr>
            <a:xfrm flipV="1">
              <a:off x="95782" y="0"/>
              <a:ext cx="5" cy="828300"/>
            </a:xfrm>
            <a:prstGeom prst="line">
              <a:avLst/>
            </a:prstGeom>
            <a:noFill/>
            <a:ln w="12700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 rot="10800000">
              <a:off x="14534" y="663190"/>
              <a:ext cx="187904" cy="238325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7F7F7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grpSp>
        <p:nvGrpSpPr>
          <p:cNvPr id="781" name="Group 781"/>
          <p:cNvGrpSpPr/>
          <p:nvPr/>
        </p:nvGrpSpPr>
        <p:grpSpPr>
          <a:xfrm>
            <a:off x="8697710" y="1836310"/>
            <a:ext cx="187901" cy="901515"/>
            <a:chOff x="14534" y="0"/>
            <a:chExt cx="187900" cy="901514"/>
          </a:xfrm>
        </p:grpSpPr>
        <p:sp>
          <p:nvSpPr>
            <p:cNvPr id="779" name="Shape 779"/>
            <p:cNvSpPr/>
            <p:nvPr/>
          </p:nvSpPr>
          <p:spPr>
            <a:xfrm flipV="1">
              <a:off x="95781" y="0"/>
              <a:ext cx="5" cy="828300"/>
            </a:xfrm>
            <a:prstGeom prst="line">
              <a:avLst/>
            </a:prstGeom>
            <a:noFill/>
            <a:ln w="12700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 rot="10800000">
              <a:off x="14534" y="663190"/>
              <a:ext cx="187901" cy="238325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7F7F7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grpSp>
        <p:nvGrpSpPr>
          <p:cNvPr id="784" name="Group 784"/>
          <p:cNvGrpSpPr/>
          <p:nvPr/>
        </p:nvGrpSpPr>
        <p:grpSpPr>
          <a:xfrm>
            <a:off x="10323310" y="1836310"/>
            <a:ext cx="187901" cy="901515"/>
            <a:chOff x="14534" y="0"/>
            <a:chExt cx="187900" cy="901514"/>
          </a:xfrm>
        </p:grpSpPr>
        <p:sp>
          <p:nvSpPr>
            <p:cNvPr id="782" name="Shape 782"/>
            <p:cNvSpPr/>
            <p:nvPr/>
          </p:nvSpPr>
          <p:spPr>
            <a:xfrm flipV="1">
              <a:off x="95781" y="0"/>
              <a:ext cx="5" cy="828300"/>
            </a:xfrm>
            <a:prstGeom prst="line">
              <a:avLst/>
            </a:prstGeom>
            <a:noFill/>
            <a:ln w="12700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 rot="10800000">
              <a:off x="14534" y="663190"/>
              <a:ext cx="187901" cy="238325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7F7F7F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sp>
        <p:nvSpPr>
          <p:cNvPr id="785" name="Shape 785"/>
          <p:cNvSpPr/>
          <p:nvPr/>
        </p:nvSpPr>
        <p:spPr>
          <a:xfrm>
            <a:off x="10170552" y="1626210"/>
            <a:ext cx="75937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3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Closure</a:t>
            </a:r>
          </a:p>
        </p:txBody>
      </p:sp>
      <p:sp>
        <p:nvSpPr>
          <p:cNvPr id="786" name="Shape 786"/>
          <p:cNvSpPr/>
          <p:nvPr/>
        </p:nvSpPr>
        <p:spPr>
          <a:xfrm>
            <a:off x="2999919" y="1498600"/>
            <a:ext cx="1386229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3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Data Collection</a:t>
            </a:r>
          </a:p>
        </p:txBody>
      </p:sp>
      <p:sp>
        <p:nvSpPr>
          <p:cNvPr id="787" name="Shape 787"/>
          <p:cNvSpPr/>
          <p:nvPr/>
        </p:nvSpPr>
        <p:spPr>
          <a:xfrm>
            <a:off x="6178517" y="1503464"/>
            <a:ext cx="171977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3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Assessment and Recommendations</a:t>
            </a:r>
          </a:p>
        </p:txBody>
      </p:sp>
      <p:sp>
        <p:nvSpPr>
          <p:cNvPr id="788" name="Shape 788"/>
          <p:cNvSpPr/>
          <p:nvPr/>
        </p:nvSpPr>
        <p:spPr>
          <a:xfrm>
            <a:off x="8497220" y="1503464"/>
            <a:ext cx="244766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200"/>
              </a:spcBef>
              <a:defRPr sz="13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t>Final Report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spcBef>
                <a:spcPts val="200"/>
              </a:spcBef>
              <a:defRPr sz="1300" b="1">
                <a:solidFill>
                  <a:srgbClr val="535353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t>Presentation</a:t>
            </a:r>
          </a:p>
        </p:txBody>
      </p:sp>
      <p:sp>
        <p:nvSpPr>
          <p:cNvPr id="789" name="Shape 789"/>
          <p:cNvSpPr/>
          <p:nvPr/>
        </p:nvSpPr>
        <p:spPr>
          <a:xfrm flipV="1">
            <a:off x="3195167" y="3004710"/>
            <a:ext cx="5" cy="828296"/>
          </a:xfrm>
          <a:prstGeom prst="line">
            <a:avLst/>
          </a:prstGeom>
          <a:ln w="12700">
            <a:solidFill>
              <a:srgbClr val="A6A6A6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90" name="Shape 790"/>
          <p:cNvSpPr/>
          <p:nvPr/>
        </p:nvSpPr>
        <p:spPr>
          <a:xfrm rot="10800000">
            <a:off x="3101219" y="3667900"/>
            <a:ext cx="187897" cy="238321"/>
          </a:xfrm>
          <a:prstGeom prst="triangle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7F7F7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91" name="Shape 791"/>
          <p:cNvSpPr/>
          <p:nvPr/>
        </p:nvSpPr>
        <p:spPr>
          <a:xfrm>
            <a:off x="2888975" y="4143138"/>
            <a:ext cx="100615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200"/>
              </a:spcBef>
              <a:defRPr sz="1100">
                <a:solidFill>
                  <a:srgbClr val="FF7C00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MILESTONE 1: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Data Gathering Plan</a:t>
            </a:r>
            <a:br/>
            <a:endParaRPr/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Data Gathering 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Protocols</a:t>
            </a:r>
          </a:p>
        </p:txBody>
      </p:sp>
      <p:sp>
        <p:nvSpPr>
          <p:cNvPr id="792" name="Shape 792"/>
          <p:cNvSpPr/>
          <p:nvPr/>
        </p:nvSpPr>
        <p:spPr>
          <a:xfrm flipV="1">
            <a:off x="6420968" y="3004710"/>
            <a:ext cx="4" cy="828296"/>
          </a:xfrm>
          <a:prstGeom prst="line">
            <a:avLst/>
          </a:prstGeom>
          <a:ln w="12700">
            <a:solidFill>
              <a:srgbClr val="A6A6A6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93" name="Shape 793"/>
          <p:cNvSpPr/>
          <p:nvPr/>
        </p:nvSpPr>
        <p:spPr>
          <a:xfrm rot="10800000">
            <a:off x="6339721" y="3667900"/>
            <a:ext cx="187897" cy="238321"/>
          </a:xfrm>
          <a:prstGeom prst="triangle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7F7F7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94" name="Shape 794"/>
          <p:cNvSpPr/>
          <p:nvPr/>
        </p:nvSpPr>
        <p:spPr>
          <a:xfrm>
            <a:off x="6102072" y="4143138"/>
            <a:ext cx="1114133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200"/>
              </a:spcBef>
              <a:defRPr sz="1100">
                <a:solidFill>
                  <a:srgbClr val="FF7C00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MILESTONE 2: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Summary Report covering key insights, Content Strategy</a:t>
            </a:r>
          </a:p>
        </p:txBody>
      </p:sp>
      <p:sp>
        <p:nvSpPr>
          <p:cNvPr id="795" name="Shape 795"/>
          <p:cNvSpPr/>
          <p:nvPr/>
        </p:nvSpPr>
        <p:spPr>
          <a:xfrm>
            <a:off x="8196943" y="4143138"/>
            <a:ext cx="1429249" cy="702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200"/>
              </a:spcBef>
              <a:defRPr sz="1100">
                <a:solidFill>
                  <a:srgbClr val="FF7C00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dirty="0"/>
              <a:t>MILESTONE 3: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dirty="0"/>
              <a:t>Full User Needs Assessment Report </a:t>
            </a:r>
            <a:br>
              <a:rPr lang="en-US" dirty="0"/>
            </a:br>
            <a:r>
              <a:rPr dirty="0"/>
              <a:t>w</a:t>
            </a:r>
            <a:r>
              <a:rPr lang="en-US" dirty="0"/>
              <a:t>/</a:t>
            </a:r>
            <a:r>
              <a:rPr dirty="0"/>
              <a:t> Recommendations</a:t>
            </a:r>
          </a:p>
        </p:txBody>
      </p:sp>
      <p:sp>
        <p:nvSpPr>
          <p:cNvPr id="796" name="Shape 796"/>
          <p:cNvSpPr/>
          <p:nvPr/>
        </p:nvSpPr>
        <p:spPr>
          <a:xfrm flipV="1">
            <a:off x="8804354" y="3012582"/>
            <a:ext cx="5" cy="828296"/>
          </a:xfrm>
          <a:prstGeom prst="line">
            <a:avLst/>
          </a:prstGeom>
          <a:ln w="12700">
            <a:solidFill>
              <a:srgbClr val="A6A6A6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97" name="Shape 797"/>
          <p:cNvSpPr/>
          <p:nvPr/>
        </p:nvSpPr>
        <p:spPr>
          <a:xfrm rot="10800000">
            <a:off x="8723110" y="3675772"/>
            <a:ext cx="187895" cy="238322"/>
          </a:xfrm>
          <a:prstGeom prst="triangle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7F7F7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798" name="Shape 798"/>
          <p:cNvSpPr/>
          <p:nvPr/>
        </p:nvSpPr>
        <p:spPr>
          <a:xfrm>
            <a:off x="9962246" y="4143138"/>
            <a:ext cx="91002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200"/>
              </a:spcBef>
              <a:defRPr sz="1100">
                <a:solidFill>
                  <a:srgbClr val="FF7C00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MILESTONE 4: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Final Report 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and </a:t>
            </a:r>
          </a:p>
          <a:p>
            <a:pPr>
              <a:spcBef>
                <a:spcPts val="200"/>
              </a:spcBef>
              <a:defRPr sz="1100">
                <a:solidFill>
                  <a:srgbClr val="535353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t>Presentation</a:t>
            </a:r>
          </a:p>
        </p:txBody>
      </p:sp>
      <p:sp>
        <p:nvSpPr>
          <p:cNvPr id="799" name="Shape 799"/>
          <p:cNvSpPr/>
          <p:nvPr/>
        </p:nvSpPr>
        <p:spPr>
          <a:xfrm flipV="1">
            <a:off x="10429954" y="3012582"/>
            <a:ext cx="5" cy="828296"/>
          </a:xfrm>
          <a:prstGeom prst="line">
            <a:avLst/>
          </a:prstGeom>
          <a:ln w="12700">
            <a:solidFill>
              <a:srgbClr val="A6A6A6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0" name="Shape 800"/>
          <p:cNvSpPr/>
          <p:nvPr/>
        </p:nvSpPr>
        <p:spPr>
          <a:xfrm rot="10800000">
            <a:off x="10348710" y="3675772"/>
            <a:ext cx="187895" cy="238322"/>
          </a:xfrm>
          <a:prstGeom prst="triangle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7F7F7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01" name="Shape 801"/>
          <p:cNvSpPr/>
          <p:nvPr/>
        </p:nvSpPr>
        <p:spPr>
          <a:xfrm>
            <a:off x="3371482" y="2041260"/>
            <a:ext cx="1239571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Conduct interviews, surveys, contextual inquiry</a:t>
            </a:r>
          </a:p>
        </p:txBody>
      </p:sp>
      <p:sp>
        <p:nvSpPr>
          <p:cNvPr id="802" name="Shape 802"/>
          <p:cNvSpPr/>
          <p:nvPr/>
        </p:nvSpPr>
        <p:spPr>
          <a:xfrm>
            <a:off x="6871661" y="2009687"/>
            <a:ext cx="100615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  <a:p>
            <a: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t>Analyze Data</a:t>
            </a:r>
          </a:p>
        </p:txBody>
      </p:sp>
      <p:sp>
        <p:nvSpPr>
          <p:cNvPr id="803" name="Shape 803"/>
          <p:cNvSpPr/>
          <p:nvPr/>
        </p:nvSpPr>
        <p:spPr>
          <a:xfrm>
            <a:off x="1189423" y="2016037"/>
            <a:ext cx="1311947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  <a:p>
            <a: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t>Initial Discovery &amp; Planning</a:t>
            </a:r>
          </a:p>
        </p:txBody>
      </p:sp>
      <p:sp>
        <p:nvSpPr>
          <p:cNvPr id="804" name="Shape 804"/>
          <p:cNvSpPr/>
          <p:nvPr/>
        </p:nvSpPr>
        <p:spPr>
          <a:xfrm>
            <a:off x="857434" y="392260"/>
            <a:ext cx="10030712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defTabSz="457200">
              <a:defRPr sz="3600">
                <a:solidFill>
                  <a:srgbClr val="00A0F3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Timeline</a:t>
            </a:r>
          </a:p>
        </p:txBody>
      </p:sp>
      <p:sp>
        <p:nvSpPr>
          <p:cNvPr id="805" name="Shape 805"/>
          <p:cNvSpPr/>
          <p:nvPr/>
        </p:nvSpPr>
        <p:spPr>
          <a:xfrm>
            <a:off x="653925" y="1308100"/>
            <a:ext cx="646634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PHASE 1</a:t>
            </a:r>
          </a:p>
        </p:txBody>
      </p:sp>
      <p:sp>
        <p:nvSpPr>
          <p:cNvPr id="806" name="Shape 806"/>
          <p:cNvSpPr/>
          <p:nvPr/>
        </p:nvSpPr>
        <p:spPr>
          <a:xfrm>
            <a:off x="2952625" y="1308100"/>
            <a:ext cx="646634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PHASE 2</a:t>
            </a:r>
          </a:p>
        </p:txBody>
      </p:sp>
      <p:sp>
        <p:nvSpPr>
          <p:cNvPr id="807" name="Shape 807"/>
          <p:cNvSpPr/>
          <p:nvPr/>
        </p:nvSpPr>
        <p:spPr>
          <a:xfrm>
            <a:off x="6127624" y="1308100"/>
            <a:ext cx="646634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PHASE 3</a:t>
            </a:r>
          </a:p>
        </p:txBody>
      </p:sp>
      <p:sp>
        <p:nvSpPr>
          <p:cNvPr id="808" name="Shape 808"/>
          <p:cNvSpPr/>
          <p:nvPr/>
        </p:nvSpPr>
        <p:spPr>
          <a:xfrm>
            <a:off x="8451725" y="1308100"/>
            <a:ext cx="646634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solidFill>
                  <a:srgbClr val="FE6502"/>
                </a:solidFill>
                <a:latin typeface="Segoe UI Semibold"/>
                <a:ea typeface="Segoe UI Semibold"/>
                <a:cs typeface="Segoe UI Semibold"/>
                <a:sym typeface="Segoe UI Semibold"/>
              </a:defRPr>
            </a:lvl1pPr>
          </a:lstStyle>
          <a:p>
            <a:r>
              <a:t>PHASE 4</a:t>
            </a:r>
          </a:p>
        </p:txBody>
      </p:sp>
      <p:sp>
        <p:nvSpPr>
          <p:cNvPr id="809" name="Shape 809"/>
          <p:cNvSpPr/>
          <p:nvPr/>
        </p:nvSpPr>
        <p:spPr>
          <a:xfrm>
            <a:off x="4808599" y="2733375"/>
            <a:ext cx="1635215" cy="243086"/>
          </a:xfrm>
          <a:prstGeom prst="rect">
            <a:avLst/>
          </a:prstGeom>
          <a:solidFill>
            <a:srgbClr val="FFD441">
              <a:alpha val="69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10" name="Shape 810"/>
          <p:cNvSpPr/>
          <p:nvPr/>
        </p:nvSpPr>
        <p:spPr>
          <a:xfrm flipV="1">
            <a:off x="4803857" y="2086076"/>
            <a:ext cx="5" cy="911128"/>
          </a:xfrm>
          <a:prstGeom prst="line">
            <a:avLst/>
          </a:prstGeom>
          <a:ln w="12700">
            <a:solidFill>
              <a:srgbClr val="A6A6A6"/>
            </a:solidFill>
            <a:prstDash val="sysDot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11" name="Shape 811"/>
          <p:cNvSpPr/>
          <p:nvPr/>
        </p:nvSpPr>
        <p:spPr>
          <a:xfrm>
            <a:off x="4772381" y="1696727"/>
            <a:ext cx="9119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Assessment starts here</a:t>
            </a:r>
          </a:p>
        </p:txBody>
      </p:sp>
      <p:sp>
        <p:nvSpPr>
          <p:cNvPr id="812" name="Shape 812"/>
          <p:cNvSpPr/>
          <p:nvPr/>
        </p:nvSpPr>
        <p:spPr>
          <a:xfrm>
            <a:off x="789052" y="5939568"/>
            <a:ext cx="131527" cy="130882"/>
          </a:xfrm>
          <a:prstGeom prst="rect">
            <a:avLst/>
          </a:prstGeom>
          <a:solidFill>
            <a:srgbClr val="C3C78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813" name="Shape 813"/>
          <p:cNvSpPr/>
          <p:nvPr/>
        </p:nvSpPr>
        <p:spPr>
          <a:xfrm>
            <a:off x="997508" y="5909759"/>
            <a:ext cx="2569737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00"/>
              </a:spcBef>
              <a:defRPr sz="1100">
                <a:solidFill>
                  <a:srgbClr val="A7A7A7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Overlap between phase 2 and phase 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>
            <a:spLocks noGrp="1"/>
          </p:cNvSpPr>
          <p:nvPr>
            <p:ph type="sldNum" sz="quarter" idx="2"/>
          </p:nvPr>
        </p:nvSpPr>
        <p:spPr>
          <a:xfrm>
            <a:off x="10942851" y="5936560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816" name="Shape 816"/>
          <p:cNvSpPr/>
          <p:nvPr/>
        </p:nvSpPr>
        <p:spPr>
          <a:xfrm>
            <a:off x="2775399" y="2906803"/>
            <a:ext cx="7815194" cy="94903"/>
          </a:xfrm>
          <a:prstGeom prst="roundRect">
            <a:avLst>
              <a:gd name="adj" fmla="val 0"/>
            </a:avLst>
          </a:prstGeom>
          <a:solidFill>
            <a:schemeClr val="accent1">
              <a:satOff val="-4409"/>
              <a:lumOff val="-1050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17" name="Shape 817"/>
          <p:cNvSpPr/>
          <p:nvPr/>
        </p:nvSpPr>
        <p:spPr>
          <a:xfrm>
            <a:off x="2775399" y="3869199"/>
            <a:ext cx="6532494" cy="94903"/>
          </a:xfrm>
          <a:prstGeom prst="roundRect">
            <a:avLst>
              <a:gd name="adj" fmla="val 0"/>
            </a:avLst>
          </a:prstGeom>
          <a:solidFill>
            <a:schemeClr val="accent1">
              <a:satOff val="-4409"/>
              <a:lumOff val="-1050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18" name="Shape 818"/>
          <p:cNvSpPr/>
          <p:nvPr/>
        </p:nvSpPr>
        <p:spPr>
          <a:xfrm>
            <a:off x="4743899" y="4237669"/>
            <a:ext cx="4551295" cy="94903"/>
          </a:xfrm>
          <a:prstGeom prst="roundRect">
            <a:avLst>
              <a:gd name="adj" fmla="val 0"/>
            </a:avLst>
          </a:prstGeom>
          <a:solidFill>
            <a:schemeClr val="accent1">
              <a:satOff val="-4409"/>
              <a:lumOff val="-1050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19" name="Shape 819"/>
          <p:cNvSpPr/>
          <p:nvPr/>
        </p:nvSpPr>
        <p:spPr>
          <a:xfrm>
            <a:off x="2775399" y="4661931"/>
            <a:ext cx="7815194" cy="94903"/>
          </a:xfrm>
          <a:prstGeom prst="roundRect">
            <a:avLst>
              <a:gd name="adj" fmla="val 0"/>
            </a:avLst>
          </a:prstGeom>
          <a:solidFill>
            <a:schemeClr val="accent1">
              <a:satOff val="-4409"/>
              <a:lumOff val="-1050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20" name="Shape 820"/>
          <p:cNvSpPr/>
          <p:nvPr/>
        </p:nvSpPr>
        <p:spPr>
          <a:xfrm>
            <a:off x="2775399" y="5164490"/>
            <a:ext cx="7814979" cy="87769"/>
          </a:xfrm>
          <a:prstGeom prst="roundRect">
            <a:avLst>
              <a:gd name="adj" fmla="val 0"/>
            </a:avLst>
          </a:prstGeom>
          <a:solidFill>
            <a:schemeClr val="accent1">
              <a:satOff val="-4409"/>
              <a:lumOff val="-1050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21" name="Shape 821"/>
          <p:cNvSpPr/>
          <p:nvPr/>
        </p:nvSpPr>
        <p:spPr>
          <a:xfrm>
            <a:off x="2875359" y="2376297"/>
            <a:ext cx="443366" cy="231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WEEK 1</a:t>
            </a:r>
          </a:p>
        </p:txBody>
      </p:sp>
      <p:sp>
        <p:nvSpPr>
          <p:cNvPr id="822" name="Shape 822"/>
          <p:cNvSpPr/>
          <p:nvPr/>
        </p:nvSpPr>
        <p:spPr>
          <a:xfrm>
            <a:off x="3624660" y="2350897"/>
            <a:ext cx="6813060" cy="231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W2                  W3                   W4                  W5                  W6                   W7                 W8                   W9                 W10                W11               W12</a:t>
            </a:r>
          </a:p>
        </p:txBody>
      </p:sp>
      <p:sp>
        <p:nvSpPr>
          <p:cNvPr id="823" name="Shape 823"/>
          <p:cNvSpPr/>
          <p:nvPr/>
        </p:nvSpPr>
        <p:spPr>
          <a:xfrm>
            <a:off x="885007" y="387643"/>
            <a:ext cx="10030712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defTabSz="457200">
              <a:defRPr sz="3600">
                <a:solidFill>
                  <a:srgbClr val="00A0F3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Resource-wise Timeline</a:t>
            </a:r>
          </a:p>
        </p:txBody>
      </p:sp>
      <p:grpSp>
        <p:nvGrpSpPr>
          <p:cNvPr id="826" name="Group 826"/>
          <p:cNvGrpSpPr/>
          <p:nvPr/>
        </p:nvGrpSpPr>
        <p:grpSpPr>
          <a:xfrm>
            <a:off x="2697559" y="1385444"/>
            <a:ext cx="1337458" cy="411180"/>
            <a:chOff x="0" y="0"/>
            <a:chExt cx="1337456" cy="411179"/>
          </a:xfrm>
        </p:grpSpPr>
        <p:sp>
          <p:nvSpPr>
            <p:cNvPr id="824" name="Shape 824"/>
            <p:cNvSpPr/>
            <p:nvPr/>
          </p:nvSpPr>
          <p:spPr>
            <a:xfrm>
              <a:off x="40112" y="195279"/>
              <a:ext cx="1297345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spcBef>
                  <a:spcPts val="200"/>
                </a:spcBef>
                <a:defRPr sz="13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Project Kick-Off</a:t>
              </a:r>
            </a:p>
          </p:txBody>
        </p:sp>
        <p:sp>
          <p:nvSpPr>
            <p:cNvPr id="825" name="Shape 825"/>
            <p:cNvSpPr/>
            <p:nvPr/>
          </p:nvSpPr>
          <p:spPr>
            <a:xfrm>
              <a:off x="0" y="0"/>
              <a:ext cx="646634" cy="281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100">
                  <a:solidFill>
                    <a:srgbClr val="FE6502"/>
                  </a:solidFill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PHASE 1</a:t>
              </a:r>
            </a:p>
          </p:txBody>
        </p:sp>
      </p:grpSp>
      <p:grpSp>
        <p:nvGrpSpPr>
          <p:cNvPr id="829" name="Group 829"/>
          <p:cNvGrpSpPr/>
          <p:nvPr/>
        </p:nvGrpSpPr>
        <p:grpSpPr>
          <a:xfrm>
            <a:off x="4668670" y="1385444"/>
            <a:ext cx="1433524" cy="419102"/>
            <a:chOff x="0" y="0"/>
            <a:chExt cx="1433523" cy="419101"/>
          </a:xfrm>
        </p:grpSpPr>
        <p:sp>
          <p:nvSpPr>
            <p:cNvPr id="827" name="Shape 827"/>
            <p:cNvSpPr/>
            <p:nvPr/>
          </p:nvSpPr>
          <p:spPr>
            <a:xfrm>
              <a:off x="47292" y="203201"/>
              <a:ext cx="1386232" cy="215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spcBef>
                  <a:spcPts val="200"/>
                </a:spcBef>
                <a:defRPr sz="13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rPr dirty="0"/>
                <a:t>Data Collection</a:t>
              </a:r>
            </a:p>
          </p:txBody>
        </p:sp>
        <p:sp>
          <p:nvSpPr>
            <p:cNvPr id="828" name="Shape 828"/>
            <p:cNvSpPr/>
            <p:nvPr/>
          </p:nvSpPr>
          <p:spPr>
            <a:xfrm>
              <a:off x="0" y="0"/>
              <a:ext cx="646634" cy="281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100">
                  <a:solidFill>
                    <a:srgbClr val="FE6502"/>
                  </a:solidFill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PHASE 2</a:t>
              </a:r>
            </a:p>
          </p:txBody>
        </p:sp>
      </p:grpSp>
      <p:grpSp>
        <p:nvGrpSpPr>
          <p:cNvPr id="832" name="Group 832"/>
          <p:cNvGrpSpPr/>
          <p:nvPr/>
        </p:nvGrpSpPr>
        <p:grpSpPr>
          <a:xfrm>
            <a:off x="7259470" y="1385444"/>
            <a:ext cx="1770666" cy="634786"/>
            <a:chOff x="0" y="0"/>
            <a:chExt cx="1770664" cy="634785"/>
          </a:xfrm>
        </p:grpSpPr>
        <p:sp>
          <p:nvSpPr>
            <p:cNvPr id="830" name="Shape 830"/>
            <p:cNvSpPr/>
            <p:nvPr/>
          </p:nvSpPr>
          <p:spPr>
            <a:xfrm>
              <a:off x="50893" y="246165"/>
              <a:ext cx="1719772" cy="3886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80000"/>
                </a:lnSpc>
                <a:spcBef>
                  <a:spcPts val="200"/>
                </a:spcBef>
                <a:defRPr sz="13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lvl1pPr>
            </a:lstStyle>
            <a:p>
              <a:r>
                <a:t>Assessment and Recommendations</a:t>
              </a:r>
            </a:p>
          </p:txBody>
        </p:sp>
        <p:sp>
          <p:nvSpPr>
            <p:cNvPr id="831" name="Shape 831"/>
            <p:cNvSpPr/>
            <p:nvPr/>
          </p:nvSpPr>
          <p:spPr>
            <a:xfrm>
              <a:off x="0" y="0"/>
              <a:ext cx="646634" cy="281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100">
                  <a:solidFill>
                    <a:srgbClr val="FE6502"/>
                  </a:solidFill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PHASE 3</a:t>
              </a:r>
            </a:p>
          </p:txBody>
        </p:sp>
      </p:grpSp>
      <p:grpSp>
        <p:nvGrpSpPr>
          <p:cNvPr id="835" name="Group 835"/>
          <p:cNvGrpSpPr/>
          <p:nvPr/>
        </p:nvGrpSpPr>
        <p:grpSpPr>
          <a:xfrm>
            <a:off x="9253370" y="1385444"/>
            <a:ext cx="1356141" cy="614175"/>
            <a:chOff x="0" y="0"/>
            <a:chExt cx="1356140" cy="614174"/>
          </a:xfrm>
        </p:grpSpPr>
        <p:sp>
          <p:nvSpPr>
            <p:cNvPr id="833" name="Shape 833"/>
            <p:cNvSpPr/>
            <p:nvPr/>
          </p:nvSpPr>
          <p:spPr>
            <a:xfrm>
              <a:off x="45494" y="220765"/>
              <a:ext cx="1310647" cy="39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lnSpc>
                  <a:spcPct val="80000"/>
                </a:lnSpc>
                <a:spcBef>
                  <a:spcPts val="200"/>
                </a:spcBef>
                <a:defRPr sz="1300" b="1">
                  <a:solidFill>
                    <a:srgbClr val="535353"/>
                  </a:solidFill>
                  <a:latin typeface="Segoe UI"/>
                  <a:ea typeface="Segoe UI"/>
                  <a:cs typeface="Segoe UI"/>
                  <a:sym typeface="Segoe UI"/>
                </a:defRPr>
              </a:pPr>
              <a:r>
                <a:t>Final Report</a:t>
              </a:r>
              <a:r>
                <a:rPr>
                  <a:latin typeface="Helvetica Neue"/>
                  <a:ea typeface="Helvetica Neue"/>
                  <a:cs typeface="Helvetica Neue"/>
                  <a:sym typeface="Helvetica Neue"/>
                </a:rPr>
                <a:t> </a:t>
              </a:r>
              <a:r>
                <a:t>Presentation</a:t>
              </a:r>
            </a:p>
          </p:txBody>
        </p:sp>
        <p:sp>
          <p:nvSpPr>
            <p:cNvPr id="834" name="Shape 834"/>
            <p:cNvSpPr/>
            <p:nvPr/>
          </p:nvSpPr>
          <p:spPr>
            <a:xfrm>
              <a:off x="0" y="0"/>
              <a:ext cx="646634" cy="281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100">
                  <a:solidFill>
                    <a:srgbClr val="FE6502"/>
                  </a:solidFill>
                  <a:latin typeface="Segoe UI Semibold"/>
                  <a:ea typeface="Segoe UI Semibold"/>
                  <a:cs typeface="Segoe UI Semibold"/>
                  <a:sym typeface="Segoe UI Semibold"/>
                </a:defRPr>
              </a:lvl1pPr>
            </a:lstStyle>
            <a:p>
              <a:r>
                <a:t>PHASE 4</a:t>
              </a:r>
            </a:p>
          </p:txBody>
        </p:sp>
      </p:grpSp>
      <p:sp>
        <p:nvSpPr>
          <p:cNvPr id="836" name="Shape 836"/>
          <p:cNvSpPr/>
          <p:nvPr/>
        </p:nvSpPr>
        <p:spPr>
          <a:xfrm flipV="1">
            <a:off x="2759698" y="2317410"/>
            <a:ext cx="2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7" name="Shape 837"/>
          <p:cNvSpPr/>
          <p:nvPr/>
        </p:nvSpPr>
        <p:spPr>
          <a:xfrm>
            <a:off x="576136" y="2687278"/>
            <a:ext cx="2154220" cy="274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lnSpc>
                <a:spcPct val="200000"/>
              </a:lnSpc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UX Strategist &amp;  Manager</a:t>
            </a:r>
          </a:p>
          <a:p>
            <a:pPr algn="r">
              <a:lnSpc>
                <a:spcPct val="200000"/>
              </a:lnSpc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UX Researcher</a:t>
            </a:r>
          </a:p>
          <a:p>
            <a:pPr algn="r">
              <a:lnSpc>
                <a:spcPct val="200000"/>
              </a:lnSpc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UX Researcher</a:t>
            </a:r>
          </a:p>
          <a:p>
            <a:pPr algn="r">
              <a:lnSpc>
                <a:spcPct val="200000"/>
              </a:lnSpc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Content Strategist</a:t>
            </a:r>
          </a:p>
          <a:p>
            <a:pPr algn="r">
              <a:lnSpc>
                <a:spcPct val="200000"/>
              </a:lnSpc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Technical Manager</a:t>
            </a:r>
          </a:p>
          <a:p>
            <a:pPr algn="r">
              <a:lnSpc>
                <a:spcPct val="200000"/>
              </a:lnSpc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Technical Expert</a:t>
            </a:r>
          </a:p>
        </p:txBody>
      </p:sp>
      <p:sp>
        <p:nvSpPr>
          <p:cNvPr id="838" name="Shape 838"/>
          <p:cNvSpPr/>
          <p:nvPr/>
        </p:nvSpPr>
        <p:spPr>
          <a:xfrm flipV="1">
            <a:off x="34180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9" name="Shape 839"/>
          <p:cNvSpPr/>
          <p:nvPr/>
        </p:nvSpPr>
        <p:spPr>
          <a:xfrm flipV="1">
            <a:off x="4078493" y="2317410"/>
            <a:ext cx="1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0" name="Shape 840"/>
          <p:cNvSpPr/>
          <p:nvPr/>
        </p:nvSpPr>
        <p:spPr>
          <a:xfrm flipV="1">
            <a:off x="4726193" y="2317410"/>
            <a:ext cx="1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1" name="Shape 841"/>
          <p:cNvSpPr/>
          <p:nvPr/>
        </p:nvSpPr>
        <p:spPr>
          <a:xfrm flipV="1">
            <a:off x="53865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2" name="Shape 842"/>
          <p:cNvSpPr/>
          <p:nvPr/>
        </p:nvSpPr>
        <p:spPr>
          <a:xfrm flipV="1">
            <a:off x="60342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3" name="Shape 843"/>
          <p:cNvSpPr/>
          <p:nvPr/>
        </p:nvSpPr>
        <p:spPr>
          <a:xfrm flipV="1">
            <a:off x="66946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4" name="Shape 844"/>
          <p:cNvSpPr/>
          <p:nvPr/>
        </p:nvSpPr>
        <p:spPr>
          <a:xfrm flipV="1">
            <a:off x="73296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5" name="Shape 845"/>
          <p:cNvSpPr/>
          <p:nvPr/>
        </p:nvSpPr>
        <p:spPr>
          <a:xfrm flipV="1">
            <a:off x="80027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6" name="Shape 846"/>
          <p:cNvSpPr/>
          <p:nvPr/>
        </p:nvSpPr>
        <p:spPr>
          <a:xfrm flipV="1">
            <a:off x="86631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7" name="Shape 847"/>
          <p:cNvSpPr/>
          <p:nvPr/>
        </p:nvSpPr>
        <p:spPr>
          <a:xfrm flipV="1">
            <a:off x="93108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8" name="Shape 848"/>
          <p:cNvSpPr/>
          <p:nvPr/>
        </p:nvSpPr>
        <p:spPr>
          <a:xfrm flipV="1">
            <a:off x="99712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49" name="Shape 849"/>
          <p:cNvSpPr/>
          <p:nvPr/>
        </p:nvSpPr>
        <p:spPr>
          <a:xfrm flipV="1">
            <a:off x="10606292" y="2317410"/>
            <a:ext cx="3" cy="3681415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855" name="Group 855"/>
          <p:cNvGrpSpPr/>
          <p:nvPr/>
        </p:nvGrpSpPr>
        <p:grpSpPr>
          <a:xfrm>
            <a:off x="2753345" y="2100595"/>
            <a:ext cx="7868866" cy="247921"/>
            <a:chOff x="-1" y="0"/>
            <a:chExt cx="7868864" cy="247919"/>
          </a:xfrm>
        </p:grpSpPr>
        <p:sp>
          <p:nvSpPr>
            <p:cNvPr id="850" name="Shape 850"/>
            <p:cNvSpPr/>
            <p:nvPr/>
          </p:nvSpPr>
          <p:spPr>
            <a:xfrm>
              <a:off x="-2" y="912"/>
              <a:ext cx="1973821" cy="247007"/>
            </a:xfrm>
            <a:prstGeom prst="rect">
              <a:avLst/>
            </a:prstGeom>
            <a:solidFill>
              <a:srgbClr val="78A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1973818" y="912"/>
              <a:ext cx="2608017" cy="247007"/>
            </a:xfrm>
            <a:prstGeom prst="rect">
              <a:avLst/>
            </a:prstGeom>
            <a:solidFill>
              <a:srgbClr val="3DAC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852" name="Shape 852"/>
            <p:cNvSpPr/>
            <p:nvPr/>
          </p:nvSpPr>
          <p:spPr>
            <a:xfrm>
              <a:off x="4581833" y="912"/>
              <a:ext cx="1973821" cy="247007"/>
            </a:xfrm>
            <a:prstGeom prst="rect">
              <a:avLst/>
            </a:prstGeom>
            <a:solidFill>
              <a:srgbClr val="FFD44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853" name="Shape 853"/>
            <p:cNvSpPr/>
            <p:nvPr/>
          </p:nvSpPr>
          <p:spPr>
            <a:xfrm>
              <a:off x="6545944" y="912"/>
              <a:ext cx="1322920" cy="247007"/>
            </a:xfrm>
            <a:prstGeom prst="rect">
              <a:avLst/>
            </a:prstGeom>
            <a:solidFill>
              <a:srgbClr val="FF7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3373" y="-1"/>
              <a:ext cx="7859143" cy="247006"/>
            </a:xfrm>
            <a:prstGeom prst="rect">
              <a:avLst/>
            </a:prstGeom>
            <a:noFill/>
            <a:ln w="12700" cap="flat">
              <a:solidFill>
                <a:srgbClr val="535353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Segoe UI"/>
                  <a:ea typeface="Segoe UI"/>
                  <a:cs typeface="Segoe UI"/>
                  <a:sym typeface="Segoe UI"/>
                </a:defRPr>
              </a:pPr>
              <a:endParaRPr/>
            </a:p>
          </p:txBody>
        </p:sp>
      </p:grpSp>
      <p:sp>
        <p:nvSpPr>
          <p:cNvPr id="856" name="Shape 856"/>
          <p:cNvSpPr/>
          <p:nvPr/>
        </p:nvSpPr>
        <p:spPr>
          <a:xfrm>
            <a:off x="970689" y="6018599"/>
            <a:ext cx="9702929" cy="1"/>
          </a:xfrm>
          <a:prstGeom prst="line">
            <a:avLst/>
          </a:prstGeom>
          <a:ln w="12700">
            <a:solidFill>
              <a:srgbClr val="A7A7A7"/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57" name="Shape 857"/>
          <p:cNvSpPr/>
          <p:nvPr/>
        </p:nvSpPr>
        <p:spPr>
          <a:xfrm>
            <a:off x="2775399" y="3395671"/>
            <a:ext cx="7815194" cy="94903"/>
          </a:xfrm>
          <a:prstGeom prst="roundRect">
            <a:avLst>
              <a:gd name="adj" fmla="val 0"/>
            </a:avLst>
          </a:prstGeom>
          <a:solidFill>
            <a:schemeClr val="accent1">
              <a:satOff val="-4409"/>
              <a:lumOff val="-1050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Shape 882"/>
          <p:cNvSpPr>
            <a:spLocks noGrp="1"/>
          </p:cNvSpPr>
          <p:nvPr>
            <p:ph type="sldNum" sz="quarter" idx="2"/>
          </p:nvPr>
        </p:nvSpPr>
        <p:spPr>
          <a:xfrm>
            <a:off x="10942851" y="5936560"/>
            <a:ext cx="258624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883" name="Table 883"/>
          <p:cNvGraphicFramePr/>
          <p:nvPr>
            <p:extLst>
              <p:ext uri="{D42A27DB-BD31-4B8C-83A1-F6EECF244321}">
                <p14:modId xmlns:p14="http://schemas.microsoft.com/office/powerpoint/2010/main" val="2096059137"/>
              </p:ext>
            </p:extLst>
          </p:nvPr>
        </p:nvGraphicFramePr>
        <p:xfrm>
          <a:off x="713014" y="1960486"/>
          <a:ext cx="7487888" cy="30202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59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9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642">
                <a:tc>
                  <a:txBody>
                    <a:bodyPr/>
                    <a:lstStyle/>
                    <a:p>
                      <a:pPr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Phase</a:t>
                      </a:r>
                    </a:p>
                  </a:txBody>
                  <a:tcPr marL="56896" marR="56896" marT="56896" marB="56896" anchor="ctr" horzOverflow="overflow">
                    <a:lnB w="1270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Milestone</a:t>
                      </a:r>
                    </a:p>
                  </a:txBody>
                  <a:tcPr marL="56896" marR="56896" marT="56896" marB="56896" anchor="ctr" horzOverflow="overflow">
                    <a:lnB w="1270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Timeline</a:t>
                      </a:r>
                    </a:p>
                  </a:txBody>
                  <a:tcPr marL="56896" marR="56896" marT="56896" marB="56896" anchor="ctr" horzOverflow="overflow">
                    <a:lnB w="1270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96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1</a:t>
                      </a:r>
                    </a:p>
                  </a:txBody>
                  <a:tcPr marL="56896" marR="56896" marT="56896" marB="56896" anchor="ctr" horzOverflow="overflow">
                    <a:lnT w="12700">
                      <a:solidFill>
                        <a:srgbClr val="FFFFFF"/>
                      </a:solidFill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Project Kick-Off, Discovery &amp; Planning</a:t>
                      </a:r>
                    </a:p>
                  </a:txBody>
                  <a:tcPr marL="56896" marR="56896" marT="56896" marB="56896" anchor="ctr" horzOverflow="overflow">
                    <a:lnT w="12700">
                      <a:solidFill>
                        <a:srgbClr val="FFFFFF"/>
                      </a:solidFill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r>
                        <a:t>End of 3</a:t>
                      </a:r>
                      <a:r>
                        <a:rPr baseline="30000"/>
                        <a:t>rd</a:t>
                      </a:r>
                      <a:r>
                        <a:t> Week</a:t>
                      </a:r>
                    </a:p>
                  </a:txBody>
                  <a:tcPr marL="56896" marR="56896" marT="56896" marB="56896" anchor="ctr" horzOverflow="overflow">
                    <a:lnT w="12700">
                      <a:solidFill>
                        <a:srgbClr val="FFFFFF"/>
                      </a:solidFill>
                    </a:lnT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96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2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Data Collection 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r>
                        <a:t>End of 7</a:t>
                      </a:r>
                      <a:r>
                        <a:rPr baseline="30000"/>
                        <a:t>th</a:t>
                      </a:r>
                      <a:r>
                        <a:t> Week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96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3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Assessment &amp; Recommendations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r>
                        <a:t>End of 10</a:t>
                      </a:r>
                      <a:r>
                        <a:rPr baseline="30000"/>
                        <a:t>th</a:t>
                      </a:r>
                      <a:r>
                        <a:t> Week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96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4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Final Report Presentation &amp; Project Closure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r>
                        <a:t>End of 12</a:t>
                      </a:r>
                      <a:r>
                        <a:rPr baseline="30000"/>
                        <a:t>th</a:t>
                      </a:r>
                      <a:r>
                        <a:t> Week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397">
                <a:tc>
                  <a:txBody>
                    <a:bodyPr/>
                    <a:lstStyle/>
                    <a:p>
                      <a:pPr defTabSz="457200">
                        <a:defRPr sz="1400"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endParaRPr/>
                    </a:p>
                  </a:txBody>
                  <a:tcPr marL="56896" marR="56896" marT="56896" marB="56896" anchor="ctr" horzOverflow="overflow">
                    <a:solidFill>
                      <a:schemeClr val="accent5">
                        <a:lumOff val="2323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 b="1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Total Duration</a:t>
                      </a:r>
                    </a:p>
                  </a:txBody>
                  <a:tcPr marL="56896" marR="56896" marT="56896" marB="56896" anchor="ctr" horzOverflow="overflow">
                    <a:solidFill>
                      <a:schemeClr val="accent5">
                        <a:lumOff val="2323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b="1"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12 Weeks</a:t>
                      </a:r>
                    </a:p>
                  </a:txBody>
                  <a:tcPr marL="56896" marR="56896" marT="56896" marB="56896" anchor="ctr" horzOverflow="overflow">
                    <a:solidFill>
                      <a:schemeClr val="accent5">
                        <a:lumOff val="2323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397">
                <a:tc>
                  <a:txBody>
                    <a:bodyPr/>
                    <a:lstStyle/>
                    <a:p>
                      <a:pPr defTabSz="457200">
                        <a:defRPr sz="1400"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endParaRPr/>
                    </a:p>
                  </a:txBody>
                  <a:tcPr marL="56896" marR="56896" marT="56896" marB="56896" anchor="ctr" horzOverflow="overflow">
                    <a:solidFill>
                      <a:srgbClr val="01B0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Segoe UI"/>
                          <a:ea typeface="Segoe UI"/>
                          <a:cs typeface="Segoe UI"/>
                          <a:sym typeface="Segoe UI"/>
                        </a:rPr>
                        <a:t>Total Cost</a:t>
                      </a:r>
                    </a:p>
                  </a:txBody>
                  <a:tcPr marL="56896" marR="56896" marT="56896" marB="56896" anchor="ctr" horzOverflow="overflow">
                    <a:solidFill>
                      <a:srgbClr val="01B0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 b="1">
                          <a:solidFill>
                            <a:srgbClr val="FFFFFF"/>
                          </a:solidFill>
                          <a:latin typeface="Segoe UI"/>
                          <a:ea typeface="Segoe UI"/>
                          <a:cs typeface="Segoe UI"/>
                          <a:sym typeface="Segoe UI"/>
                        </a:defRPr>
                      </a:pPr>
                      <a:r>
                        <a:rPr dirty="0"/>
                        <a:t>US$ </a:t>
                      </a:r>
                      <a:r>
                        <a:rPr lang="en-US" dirty="0"/>
                        <a:t>XXX,XXX</a:t>
                      </a:r>
                      <a:endParaRPr dirty="0"/>
                    </a:p>
                  </a:txBody>
                  <a:tcPr marL="56896" marR="56896" marT="56896" marB="56896" anchor="ctr" horzOverflow="overflow">
                    <a:solidFill>
                      <a:srgbClr val="01B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84" name="Shape 884"/>
          <p:cNvSpPr/>
          <p:nvPr/>
        </p:nvSpPr>
        <p:spPr>
          <a:xfrm>
            <a:off x="633639" y="1010748"/>
            <a:ext cx="7612290" cy="545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6888" tIns="56888" rIns="56888" bIns="56888">
            <a:spAutoFit/>
          </a:bodyPr>
          <a:lstStyle/>
          <a:p>
            <a:pPr>
              <a:spcBef>
                <a:spcPts val="300"/>
              </a:spcBef>
              <a:defRPr sz="1400">
                <a:latin typeface="Segoe UI"/>
                <a:ea typeface="Segoe UI"/>
                <a:cs typeface="Segoe UI"/>
                <a:sym typeface="Segoe UI"/>
              </a:defRPr>
            </a:pPr>
            <a:r>
              <a:rPr dirty="0"/>
              <a:t>This is a </a:t>
            </a:r>
            <a:r>
              <a:rPr dirty="0">
                <a:latin typeface="Segoe UI Semibold"/>
                <a:ea typeface="Segoe UI Semibold"/>
                <a:cs typeface="Segoe UI Semibold"/>
                <a:sym typeface="Segoe UI Semibold"/>
              </a:rPr>
              <a:t>Fixed Price proposal</a:t>
            </a:r>
            <a:r>
              <a:rPr dirty="0"/>
              <a:t>. Based on requirements received</a:t>
            </a:r>
            <a:r>
              <a:rPr lang="en-US" dirty="0"/>
              <a:t>, </a:t>
            </a:r>
            <a:r>
              <a:rPr dirty="0"/>
              <a:t>below are the timeline and cost. Changes to requirements may result in an increase in time, cost, or both.</a:t>
            </a:r>
          </a:p>
        </p:txBody>
      </p:sp>
      <p:sp>
        <p:nvSpPr>
          <p:cNvPr id="885" name="Shape 885"/>
          <p:cNvSpPr/>
          <p:nvPr/>
        </p:nvSpPr>
        <p:spPr>
          <a:xfrm>
            <a:off x="620193" y="237620"/>
            <a:ext cx="10030712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defTabSz="457200">
              <a:defRPr sz="3600">
                <a:solidFill>
                  <a:srgbClr val="00B0F0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Pricing</a:t>
            </a:r>
          </a:p>
        </p:txBody>
      </p:sp>
      <p:sp>
        <p:nvSpPr>
          <p:cNvPr id="886" name="Shape 886"/>
          <p:cNvSpPr/>
          <p:nvPr/>
        </p:nvSpPr>
        <p:spPr>
          <a:xfrm>
            <a:off x="8403450" y="1960486"/>
            <a:ext cx="2754406" cy="3058902"/>
          </a:xfrm>
          <a:prstGeom prst="rect">
            <a:avLst/>
          </a:prstGeom>
          <a:solidFill>
            <a:srgbClr val="FFA900">
              <a:alpha val="1234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87" name="Shape 887"/>
          <p:cNvSpPr/>
          <p:nvPr/>
        </p:nvSpPr>
        <p:spPr>
          <a:xfrm>
            <a:off x="8551823" y="2072618"/>
            <a:ext cx="2334557" cy="1692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200"/>
              </a:spcBef>
              <a:defRPr sz="1400"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dirty="0"/>
              <a:t>Note:</a:t>
            </a:r>
            <a:r>
              <a:rPr dirty="0">
                <a:latin typeface="Segoe UI"/>
                <a:ea typeface="Segoe UI"/>
                <a:cs typeface="Segoe UI"/>
                <a:sym typeface="Segoe UI"/>
              </a:rPr>
              <a:t> </a:t>
            </a:r>
          </a:p>
          <a:p>
            <a:pPr>
              <a:spcBef>
                <a:spcPts val="1200"/>
              </a:spcBef>
              <a:defRPr sz="1400"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dirty="0">
                <a:latin typeface="Segoe UI"/>
                <a:ea typeface="Segoe UI"/>
                <a:cs typeface="Segoe UI"/>
                <a:sym typeface="Segoe UI"/>
              </a:rPr>
              <a:t>This cost does not include travel,  accommodation and any other incidental costs. </a:t>
            </a:r>
          </a:p>
          <a:p>
            <a:pPr>
              <a:spcBef>
                <a:spcPts val="1200"/>
              </a:spcBef>
              <a:defRPr sz="1400"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dirty="0">
                <a:latin typeface="Segoe UI"/>
                <a:ea typeface="Segoe UI"/>
                <a:cs typeface="Segoe UI"/>
                <a:sym typeface="Segoe UI"/>
              </a:rPr>
              <a:t>These expenses will be billed separately at actuals.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413</Words>
  <Application>Microsoft Office PowerPoint</Application>
  <PresentationFormat>Custom</PresentationFormat>
  <Paragraphs>121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Calibri</vt:lpstr>
      <vt:lpstr>Gill Sans</vt:lpstr>
      <vt:lpstr>Gill Sans Light</vt:lpstr>
      <vt:lpstr>Helvetica</vt:lpstr>
      <vt:lpstr>Helvetica Light</vt:lpstr>
      <vt:lpstr>Helvetica Neue</vt:lpstr>
      <vt:lpstr>Helvetica Neue Light</vt:lpstr>
      <vt:lpstr>Helvetica Neue Thin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 Weinberg</cp:lastModifiedBy>
  <cp:revision>6</cp:revision>
  <dcterms:modified xsi:type="dcterms:W3CDTF">2018-01-06T23:58:01Z</dcterms:modified>
</cp:coreProperties>
</file>